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8288000" cy="10287000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nva Sans" panose="020B0503030501040103" pitchFamily="34" charset="0"/>
      <p:regular r:id="rId44"/>
    </p:embeddedFont>
    <p:embeddedFont>
      <p:font typeface="Canva Sans Bold" panose="020B0803030501040103" pitchFamily="34" charset="0"/>
      <p:regular r:id="rId45"/>
      <p:bold r:id="rId46"/>
    </p:embeddedFont>
    <p:embeddedFont>
      <p:font typeface="Century Gothic" panose="020B0502020202020204" pitchFamily="34" charset="0"/>
      <p:regular r:id="rId47"/>
      <p:bold r:id="rId48"/>
      <p:italic r:id="rId49"/>
      <p:boldItalic r:id="rId50"/>
    </p:embeddedFont>
    <p:embeddedFont>
      <p:font typeface="Comica" pitchFamily="2" charset="77"/>
      <p:regular r:id="rId51"/>
    </p:embeddedFont>
    <p:embeddedFont>
      <p:font typeface="Lilita One" panose="02000000000000000000" pitchFamily="2" charset="0"/>
      <p:regular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7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81625" autoAdjust="0"/>
  </p:normalViewPr>
  <p:slideViewPr>
    <p:cSldViewPr>
      <p:cViewPr>
        <p:scale>
          <a:sx n="76" d="100"/>
          <a:sy n="76" d="100"/>
        </p:scale>
        <p:origin x="172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03.12.2024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14047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Pick a pupil to read info in the purple box.</a:t>
            </a:r>
          </a:p>
          <a:p>
            <a:endParaRPr lang="en-US" dirty="0"/>
          </a:p>
          <a:p>
            <a:r>
              <a:rPr lang="en-US" dirty="0"/>
              <a:t>- Pick one pupil to read the speech bubble so the new vocabulary can be used in the right context. </a:t>
            </a:r>
          </a:p>
          <a:p>
            <a:endParaRPr lang="en-US" dirty="0"/>
          </a:p>
          <a:p>
            <a:r>
              <a:rPr lang="en-US" dirty="0"/>
              <a:t>Suggestion: Print out in A3 for working wall?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Pick a pupil to read info in the pink box.</a:t>
            </a:r>
          </a:p>
          <a:p>
            <a:endParaRPr lang="en-US" dirty="0"/>
          </a:p>
          <a:p>
            <a:r>
              <a:rPr lang="en-US" dirty="0"/>
              <a:t>- Pick one pupil to read the speech bubble so the new vocabulary can be used in the right context. </a:t>
            </a:r>
          </a:p>
          <a:p>
            <a:endParaRPr lang="en-US" dirty="0"/>
          </a:p>
          <a:p>
            <a:r>
              <a:rPr lang="en-US" dirty="0"/>
              <a:t>Suggestion: Print out in A3 for working wall?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Pick a pupil to read info in the yellow box.</a:t>
            </a:r>
          </a:p>
          <a:p>
            <a:endParaRPr lang="en-US" dirty="0"/>
          </a:p>
          <a:p>
            <a:r>
              <a:rPr lang="en-US" dirty="0"/>
              <a:t>- Click on the "more info" link to watch short video.</a:t>
            </a:r>
          </a:p>
          <a:p>
            <a:endParaRPr lang="en-US" dirty="0"/>
          </a:p>
          <a:p>
            <a:r>
              <a:rPr lang="en-US" dirty="0"/>
              <a:t>- Pick one pupil to read the speech bubble.</a:t>
            </a:r>
          </a:p>
          <a:p>
            <a:endParaRPr lang="en-US" dirty="0"/>
          </a:p>
          <a:p>
            <a:r>
              <a:rPr lang="en-US" dirty="0"/>
              <a:t>Suggestion: Print out in A3 for working wall?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  <a:p>
            <a:r>
              <a:rPr lang="en-US" dirty="0"/>
              <a:t>- Read out text in speech bubble</a:t>
            </a:r>
          </a:p>
          <a:p>
            <a:endParaRPr lang="en-US" dirty="0"/>
          </a:p>
          <a:p>
            <a:r>
              <a:rPr lang="en-US" dirty="0"/>
              <a:t>- Then pick a pupil to read info in the blue box about Kidney dialysis</a:t>
            </a:r>
          </a:p>
          <a:p>
            <a:endParaRPr lang="en-US" dirty="0"/>
          </a:p>
          <a:p>
            <a:r>
              <a:rPr lang="en-US" dirty="0"/>
              <a:t>- Ask pupils to listen carefully. </a:t>
            </a:r>
          </a:p>
          <a:p>
            <a:endParaRPr lang="en-US" dirty="0"/>
          </a:p>
          <a:p>
            <a:r>
              <a:rPr lang="en-US" dirty="0"/>
              <a:t>- Repeat Key words in Bold.</a:t>
            </a:r>
          </a:p>
          <a:p>
            <a:endParaRPr lang="en-US" dirty="0"/>
          </a:p>
          <a:p>
            <a:r>
              <a:rPr lang="en-US" dirty="0"/>
              <a:t>Suggestion: Print out in A3 display?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Direct each pair to the Kidney Activity Pack. </a:t>
            </a:r>
          </a:p>
          <a:p>
            <a:endParaRPr lang="en-US" dirty="0"/>
          </a:p>
          <a:p>
            <a:r>
              <a:rPr lang="en-US" dirty="0"/>
              <a:t>- Ask pupils to complete Activity 1 in their pairs.</a:t>
            </a:r>
          </a:p>
          <a:p>
            <a:endParaRPr lang="en-US" dirty="0"/>
          </a:p>
          <a:p>
            <a:r>
              <a:rPr lang="en-US" dirty="0"/>
              <a:t>- Allow 5 mins to complete</a:t>
            </a:r>
          </a:p>
          <a:p>
            <a:endParaRPr lang="en-US" dirty="0"/>
          </a:p>
          <a:p>
            <a:r>
              <a:rPr lang="en-US" dirty="0"/>
              <a:t>- Go through answers on next slide.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Let's check the answers!</a:t>
            </a:r>
          </a:p>
          <a:p>
            <a:r>
              <a:rPr lang="en-US" dirty="0"/>
              <a:t>- Pupils can tick the ones that are correct. </a:t>
            </a:r>
          </a:p>
          <a:p>
            <a:endParaRPr lang="en-US" dirty="0"/>
          </a:p>
          <a:p>
            <a:r>
              <a:rPr lang="en-US" dirty="0"/>
              <a:t>- Clear up any misconceptions from the false statements (3, 5 and 6)</a:t>
            </a:r>
          </a:p>
          <a:p>
            <a:endParaRPr lang="en-US" dirty="0"/>
          </a:p>
          <a:p>
            <a:r>
              <a:rPr lang="en-US" dirty="0"/>
              <a:t>3) Actually, it is the opposite. Kidney transplant patients usually live longer than dialysis patients.</a:t>
            </a:r>
          </a:p>
          <a:p>
            <a:endParaRPr lang="en-US" dirty="0"/>
          </a:p>
          <a:p>
            <a:r>
              <a:rPr lang="en-US" dirty="0"/>
              <a:t>5) Most Islamic leaders would agree that kidney donation is allowed, as long as there is no harm caused to the donor.</a:t>
            </a:r>
          </a:p>
          <a:p>
            <a:endParaRPr lang="en-US" dirty="0"/>
          </a:p>
          <a:p>
            <a:r>
              <a:rPr lang="en-US" dirty="0"/>
              <a:t>6) Patients living with one kidney can live up to the same number of years as someone with 2 kidneys. Some patients may even live longer if they take care of their health.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Teacher: Read points on slide and </a:t>
            </a:r>
            <a:r>
              <a:rPr lang="en-US" dirty="0" err="1"/>
              <a:t>emphasise</a:t>
            </a:r>
            <a:r>
              <a:rPr lang="en-US" dirty="0"/>
              <a:t> that Kidney donation is an individual choice.</a:t>
            </a:r>
          </a:p>
          <a:p>
            <a:endParaRPr lang="en-US" dirty="0"/>
          </a:p>
          <a:p>
            <a:r>
              <a:rPr lang="en-US" dirty="0"/>
              <a:t>- Ask one pupil to read the speech bubble.</a:t>
            </a:r>
          </a:p>
          <a:p>
            <a:endParaRPr lang="en-US" dirty="0"/>
          </a:p>
          <a:p>
            <a:r>
              <a:rPr lang="en-US" dirty="0"/>
              <a:t>- Let's think: What community might she belong to?</a:t>
            </a:r>
          </a:p>
          <a:p>
            <a:endParaRPr lang="en-US" dirty="0"/>
          </a:p>
          <a:p>
            <a:r>
              <a:rPr lang="en-US" dirty="0"/>
              <a:t>- Gather responses from children:</a:t>
            </a:r>
          </a:p>
          <a:p>
            <a:endParaRPr lang="en-US" dirty="0"/>
          </a:p>
          <a:p>
            <a:r>
              <a:rPr lang="en-US" dirty="0"/>
              <a:t>Possible answers: </a:t>
            </a:r>
          </a:p>
          <a:p>
            <a:endParaRPr lang="en-US" dirty="0"/>
          </a:p>
          <a:p>
            <a:r>
              <a:rPr lang="en-US" dirty="0"/>
              <a:t>- School community?</a:t>
            </a:r>
          </a:p>
          <a:p>
            <a:r>
              <a:rPr lang="en-US" dirty="0"/>
              <a:t>- Area where she lives?</a:t>
            </a:r>
          </a:p>
          <a:p>
            <a:r>
              <a:rPr lang="en-US" dirty="0"/>
              <a:t>- Muslim community? </a:t>
            </a:r>
          </a:p>
          <a:p>
            <a:r>
              <a:rPr lang="en-US" dirty="0"/>
              <a:t>- Pakistani community?</a:t>
            </a:r>
          </a:p>
          <a:p>
            <a:r>
              <a:rPr lang="en-US" dirty="0"/>
              <a:t>- Bangladeshi community?</a:t>
            </a:r>
          </a:p>
          <a:p>
            <a:r>
              <a:rPr lang="en-US" dirty="0"/>
              <a:t>- Indian community?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Plenary:</a:t>
            </a:r>
          </a:p>
          <a:p>
            <a:endParaRPr lang="en-US" dirty="0"/>
          </a:p>
          <a:p>
            <a:r>
              <a:rPr lang="en-US" dirty="0"/>
              <a:t>- Read out text in bubble.</a:t>
            </a:r>
          </a:p>
          <a:p>
            <a:endParaRPr lang="en-US" dirty="0"/>
          </a:p>
          <a:p>
            <a:r>
              <a:rPr lang="en-US" dirty="0"/>
              <a:t>- Give pupils 2 mins. </a:t>
            </a:r>
          </a:p>
          <a:p>
            <a:endParaRPr lang="en-US" dirty="0"/>
          </a:p>
          <a:p>
            <a:r>
              <a:rPr lang="en-US" dirty="0"/>
              <a:t>- Gather some responses from the class. Ask children to share one thing they have learnt. 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Make sure there is scrap paper or </a:t>
            </a:r>
            <a:r>
              <a:rPr lang="en-US" dirty="0" err="1"/>
              <a:t>post-it</a:t>
            </a:r>
            <a:r>
              <a:rPr lang="en-US" dirty="0"/>
              <a:t> notes available for pupils. </a:t>
            </a:r>
          </a:p>
          <a:p>
            <a:endParaRPr lang="en-US" dirty="0"/>
          </a:p>
          <a:p>
            <a:r>
              <a:rPr lang="en-US" dirty="0"/>
              <a:t>- If you have any questions or comments about ANYTHING we have learnt so far, please write it down, fold it up and put it in the drop box.</a:t>
            </a:r>
          </a:p>
          <a:p>
            <a:endParaRPr lang="en-US" dirty="0"/>
          </a:p>
          <a:p>
            <a:r>
              <a:rPr lang="en-US" dirty="0"/>
              <a:t>- Please keep your questions/comments sensible.</a:t>
            </a:r>
          </a:p>
          <a:p>
            <a:endParaRPr lang="en-US" dirty="0"/>
          </a:p>
          <a:p>
            <a:r>
              <a:rPr lang="en-US" dirty="0"/>
              <a:t>- We will look at them next time. </a:t>
            </a:r>
          </a:p>
          <a:p>
            <a:endParaRPr lang="en-US" dirty="0"/>
          </a:p>
          <a:p>
            <a:r>
              <a:rPr lang="en-US" dirty="0"/>
              <a:t>- You do not have to write your name if you do not want to (anonymous)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out text from speech bubble</a:t>
            </a:r>
          </a:p>
          <a:p>
            <a:endParaRPr lang="en-US" dirty="0"/>
          </a:p>
          <a:p>
            <a:r>
              <a:rPr lang="en-US" dirty="0"/>
              <a:t>- Ask for 4 or 5 volunteers to pick a random question or comment from the drop box.</a:t>
            </a:r>
          </a:p>
          <a:p>
            <a:endParaRPr lang="en-US" dirty="0"/>
          </a:p>
          <a:p>
            <a:r>
              <a:rPr lang="en-US" dirty="0"/>
              <a:t>- Check that the note is sensible to share.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- If not, put it to the side and ask pupil to choose another one.</a:t>
            </a:r>
          </a:p>
          <a:p>
            <a:endParaRPr lang="en-US" dirty="0"/>
          </a:p>
          <a:p>
            <a:r>
              <a:rPr lang="en-US" dirty="0"/>
              <a:t>- If sensible, pass note back to pupil to read out to the class. </a:t>
            </a:r>
          </a:p>
          <a:p>
            <a:endParaRPr lang="en-US" dirty="0"/>
          </a:p>
          <a:p>
            <a:r>
              <a:rPr lang="en-US" dirty="0"/>
              <a:t>- If you do not know the answer to a question, be honest and tell them that we can research to find out more. </a:t>
            </a:r>
          </a:p>
          <a:p>
            <a:endParaRPr lang="en-US" dirty="0"/>
          </a:p>
          <a:p>
            <a:r>
              <a:rPr lang="en-US" dirty="0"/>
              <a:t>- Put aside any questions/comments that may be a safeguarding concern. Follow school's safeguarding procedure.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Ask each pupil to pick a folded paper from the pre-prepared box/bag - Do not show anyone</a:t>
            </a:r>
          </a:p>
          <a:p>
            <a:endParaRPr lang="en-US" dirty="0"/>
          </a:p>
          <a:p>
            <a:r>
              <a:rPr lang="en-US" dirty="0"/>
              <a:t>- Set a timer to 5 mins</a:t>
            </a:r>
          </a:p>
          <a:p>
            <a:endParaRPr lang="en-US" dirty="0"/>
          </a:p>
          <a:p>
            <a:r>
              <a:rPr lang="en-US" dirty="0"/>
              <a:t>- Pupils must find someone with the same-</a:t>
            </a:r>
            <a:r>
              <a:rPr lang="en-US" dirty="0" err="1"/>
              <a:t>coloured</a:t>
            </a:r>
            <a:r>
              <a:rPr lang="en-US" dirty="0"/>
              <a:t> kidney bean before the time runs out.</a:t>
            </a:r>
          </a:p>
          <a:p>
            <a:endParaRPr lang="en-US" dirty="0"/>
          </a:p>
          <a:p>
            <a:r>
              <a:rPr lang="en-US" dirty="0"/>
              <a:t>- Pupils to stay in those pairs for remainder of the lessons and sit together.</a:t>
            </a:r>
          </a:p>
          <a:p>
            <a:endParaRPr lang="en-US" dirty="0"/>
          </a:p>
          <a:p>
            <a:r>
              <a:rPr lang="en-US" dirty="0"/>
              <a:t>- Reflection: How easy/hard was it to find a pair in a large group?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out the 3 different titles. </a:t>
            </a:r>
          </a:p>
          <a:p>
            <a:endParaRPr lang="en-US" dirty="0"/>
          </a:p>
          <a:p>
            <a:r>
              <a:rPr lang="en-US" dirty="0"/>
              <a:t>- Start thinking in your head about what these terms mean or anything you remember from last lesson.</a:t>
            </a:r>
          </a:p>
          <a:p>
            <a:endParaRPr lang="en-US" dirty="0"/>
          </a:p>
          <a:p>
            <a:r>
              <a:rPr lang="en-US" dirty="0"/>
              <a:t>- Do not discuss as you will be completing an activity with your pairs on the next slide.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dirty="0"/>
          </a:p>
          <a:p>
            <a:r>
              <a:rPr lang="en-US" dirty="0"/>
              <a:t> - Ask pairs to complete Activity 3 in their Activity pack </a:t>
            </a:r>
          </a:p>
          <a:p>
            <a:endParaRPr lang="en-US" dirty="0"/>
          </a:p>
          <a:p>
            <a:r>
              <a:rPr lang="en-US" dirty="0"/>
              <a:t>- Allow pairs 5 minutes to complete the activity.</a:t>
            </a:r>
          </a:p>
          <a:p>
            <a:endParaRPr lang="en-US" dirty="0"/>
          </a:p>
          <a:p>
            <a:r>
              <a:rPr lang="en-US" dirty="0"/>
              <a:t>- Go through answers. Children can mark their answers.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out questions to class.</a:t>
            </a:r>
          </a:p>
          <a:p>
            <a:endParaRPr lang="en-US" dirty="0"/>
          </a:p>
          <a:p>
            <a:r>
              <a:rPr lang="en-US" dirty="0"/>
              <a:t>- So why are kidneys so important anyway? </a:t>
            </a:r>
          </a:p>
          <a:p>
            <a:endParaRPr lang="en-US" dirty="0"/>
          </a:p>
          <a:p>
            <a:r>
              <a:rPr lang="en-US" dirty="0"/>
              <a:t>- Why did the boy's aunty need one? </a:t>
            </a:r>
          </a:p>
          <a:p>
            <a:endParaRPr lang="en-US" dirty="0"/>
          </a:p>
          <a:p>
            <a:r>
              <a:rPr lang="en-US" dirty="0"/>
              <a:t>- What do kidneys do?</a:t>
            </a:r>
          </a:p>
          <a:p>
            <a:endParaRPr lang="en-US" dirty="0"/>
          </a:p>
          <a:p>
            <a:r>
              <a:rPr lang="en-US" dirty="0"/>
              <a:t>Let's find out!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questions out to the class. </a:t>
            </a:r>
          </a:p>
          <a:p>
            <a:endParaRPr lang="en-US" dirty="0"/>
          </a:p>
          <a:p>
            <a:r>
              <a:rPr lang="en-US" dirty="0"/>
              <a:t>- Talk in your pairs to discuss the following questions. (Give 1 min)</a:t>
            </a:r>
          </a:p>
          <a:p>
            <a:endParaRPr lang="en-US" dirty="0"/>
          </a:p>
          <a:p>
            <a:r>
              <a:rPr lang="en-US" dirty="0"/>
              <a:t>- DO NOT gather responses.    </a:t>
            </a:r>
          </a:p>
          <a:p>
            <a:endParaRPr lang="en-US" dirty="0"/>
          </a:p>
          <a:p>
            <a:r>
              <a:rPr lang="en-US" dirty="0"/>
              <a:t>- The following video will tell us the answers so listen carefully!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Click on the kidney to open the video link.  </a:t>
            </a:r>
          </a:p>
          <a:p>
            <a:endParaRPr lang="en-US" dirty="0"/>
          </a:p>
          <a:p>
            <a:r>
              <a:rPr lang="en-US" dirty="0"/>
              <a:t>- Open up the </a:t>
            </a:r>
            <a:r>
              <a:rPr lang="en-US" dirty="0" err="1"/>
              <a:t>Orgamites</a:t>
            </a:r>
            <a:r>
              <a:rPr lang="en-US" dirty="0"/>
              <a:t> video on Kidneys at the bottom. </a:t>
            </a:r>
          </a:p>
          <a:p>
            <a:endParaRPr lang="en-US" dirty="0"/>
          </a:p>
          <a:p>
            <a:r>
              <a:rPr lang="en-US" dirty="0"/>
              <a:t>- Click full screen and press play.</a:t>
            </a:r>
          </a:p>
          <a:p>
            <a:endParaRPr lang="en-US" dirty="0"/>
          </a:p>
          <a:p>
            <a:r>
              <a:rPr lang="en-US" dirty="0"/>
              <a:t>- Remind pupils to listen very carefully for the answers.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 to the class. </a:t>
            </a:r>
          </a:p>
          <a:p>
            <a:endParaRPr lang="en-US" dirty="0"/>
          </a:p>
          <a:p>
            <a:r>
              <a:rPr lang="en-US" dirty="0"/>
              <a:t>- Ask pupil to read out answer. </a:t>
            </a:r>
          </a:p>
          <a:p>
            <a:endParaRPr lang="en-US" dirty="0"/>
          </a:p>
          <a:p>
            <a:r>
              <a:rPr lang="en-US" dirty="0"/>
              <a:t>- What is a spine? (backbone)</a:t>
            </a:r>
          </a:p>
          <a:p>
            <a:endParaRPr lang="en-US" dirty="0"/>
          </a:p>
          <a:p>
            <a:r>
              <a:rPr lang="en-US" dirty="0"/>
              <a:t>- Where will we find the spine? (back) </a:t>
            </a:r>
          </a:p>
          <a:p>
            <a:endParaRPr lang="en-US" dirty="0"/>
          </a:p>
          <a:p>
            <a:r>
              <a:rPr lang="en-US" dirty="0"/>
              <a:t>- Ask pupils to point to their kidneys.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Question. 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Ask pupil to read out answer. </a:t>
            </a:r>
          </a:p>
          <a:p>
            <a:endParaRPr lang="en-US" dirty="0"/>
          </a:p>
          <a:p>
            <a:r>
              <a:rPr lang="en-US" dirty="0"/>
              <a:t>- Ask the pupils to hold up their fists tightly to show the size of their kidneys.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Question. </a:t>
            </a:r>
          </a:p>
          <a:p>
            <a:endParaRPr lang="en-US" dirty="0"/>
          </a:p>
          <a:p>
            <a:r>
              <a:rPr lang="en-US" dirty="0"/>
              <a:t>- Ask one pupil to read out answer 1.</a:t>
            </a:r>
          </a:p>
          <a:p>
            <a:endParaRPr lang="en-US" dirty="0"/>
          </a:p>
          <a:p>
            <a:r>
              <a:rPr lang="en-US" dirty="0"/>
              <a:t>- Ask another to read out answer 2.</a:t>
            </a:r>
          </a:p>
          <a:p>
            <a:endParaRPr lang="en-US" dirty="0"/>
          </a:p>
          <a:p>
            <a:r>
              <a:rPr lang="en-US" dirty="0"/>
              <a:t>- Ask class to use their fists to punch their toxins away sensibly. </a:t>
            </a:r>
          </a:p>
          <a:p>
            <a:endParaRPr lang="en-US" dirty="0"/>
          </a:p>
          <a:p>
            <a:r>
              <a:rPr lang="en-US" dirty="0"/>
              <a:t>- Then ask class to Swell up like a Puffer fish.</a:t>
            </a:r>
          </a:p>
          <a:p>
            <a:endParaRPr lang="en-US" dirty="0"/>
          </a:p>
          <a:p>
            <a:r>
              <a:rPr lang="en-US" dirty="0"/>
              <a:t>- Then Shrivel up like a Prune.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Can you guess 7 ways to keep your kidneys healthy?</a:t>
            </a:r>
          </a:p>
          <a:p>
            <a:endParaRPr lang="en-US" dirty="0"/>
          </a:p>
          <a:p>
            <a:r>
              <a:rPr lang="en-US" dirty="0"/>
              <a:t>- Look at the pictures for clues.</a:t>
            </a:r>
          </a:p>
          <a:p>
            <a:endParaRPr lang="en-US" dirty="0"/>
          </a:p>
          <a:p>
            <a:r>
              <a:rPr lang="en-US" dirty="0"/>
              <a:t>- DO NOT gather responses. Activity on next slide.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dirty="0"/>
          </a:p>
          <a:p>
            <a:r>
              <a:rPr lang="en-US" dirty="0"/>
              <a:t>- Record answers in your activity pack. Look at Activity 4. </a:t>
            </a:r>
          </a:p>
          <a:p>
            <a:endParaRPr lang="en-US" dirty="0"/>
          </a:p>
          <a:p>
            <a:r>
              <a:rPr lang="en-US" dirty="0"/>
              <a:t>- Give Pupils 5 minutes to complete the activity.</a:t>
            </a:r>
          </a:p>
          <a:p>
            <a:endParaRPr lang="en-US" dirty="0"/>
          </a:p>
          <a:p>
            <a:r>
              <a:rPr lang="en-US" dirty="0"/>
              <a:t>- Go through answers to consolidate learning. Pupils can mark correct answers with a tick or edit.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- Read out questions. </a:t>
            </a:r>
          </a:p>
          <a:p>
            <a:r>
              <a:rPr lang="en-US"/>
              <a:t> </a:t>
            </a:r>
          </a:p>
          <a:p>
            <a:r>
              <a:rPr lang="en-US"/>
              <a:t>- Give pairs 2 mins to discuss their favourite super hero using these prompts.</a:t>
            </a:r>
          </a:p>
          <a:p>
            <a:endParaRPr lang="en-US"/>
          </a:p>
          <a:p>
            <a:r>
              <a:rPr lang="en-US"/>
              <a:t>- Pick a few pupils to tell the class about their favourite superhero.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first speech bubble</a:t>
            </a:r>
          </a:p>
          <a:p>
            <a:endParaRPr lang="en-US" dirty="0"/>
          </a:p>
          <a:p>
            <a:r>
              <a:rPr lang="en-US" dirty="0"/>
              <a:t>- THEN Click on link 1. 'More info' and watch video in link.  </a:t>
            </a:r>
          </a:p>
          <a:p>
            <a:endParaRPr lang="en-US" dirty="0"/>
          </a:p>
          <a:p>
            <a:r>
              <a:rPr lang="en-US" dirty="0"/>
              <a:t>- Read second speech bubble </a:t>
            </a:r>
          </a:p>
          <a:p>
            <a:endParaRPr lang="en-US" dirty="0"/>
          </a:p>
          <a:p>
            <a:r>
              <a:rPr lang="en-US" dirty="0"/>
              <a:t>- THEN Click on 2. 'More info' and watch video in link.</a:t>
            </a:r>
          </a:p>
          <a:p>
            <a:endParaRPr lang="en-US" dirty="0"/>
          </a:p>
          <a:p>
            <a:r>
              <a:rPr lang="en-US" dirty="0"/>
              <a:t>- STOP at 1min 40 secs. </a:t>
            </a:r>
          </a:p>
          <a:p>
            <a:endParaRPr lang="en-US" dirty="0"/>
          </a:p>
          <a:p>
            <a:r>
              <a:rPr lang="en-US" dirty="0"/>
              <a:t>Please note: After 1.40 seconds, the video talks about deceased organ donation.</a:t>
            </a:r>
          </a:p>
          <a:p>
            <a:endParaRPr lang="en-US" dirty="0"/>
          </a:p>
          <a:p>
            <a:r>
              <a:rPr lang="en-US" dirty="0"/>
              <a:t>- Teacher can decide if it is appropriate to watch after 1min 40 secs to discuss the difference of opinions regarding living and deceased organ donation within the Muslim faith. 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THEN click on 3. 'More info' and watch video in link to learn more about the Sikh faith.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  <a:p>
            <a:r>
              <a:rPr lang="en-US" dirty="0"/>
              <a:t>- Read the Speech bubble in an excited voice. </a:t>
            </a:r>
          </a:p>
          <a:p>
            <a:endParaRPr lang="en-US" dirty="0"/>
          </a:p>
          <a:p>
            <a:r>
              <a:rPr lang="en-US" dirty="0"/>
              <a:t>- Explain Main Activity to pupils. </a:t>
            </a:r>
          </a:p>
          <a:p>
            <a:endParaRPr lang="en-US" dirty="0"/>
          </a:p>
          <a:p>
            <a:r>
              <a:rPr lang="en-US" dirty="0"/>
              <a:t>- Hand out A3 Papers to each pair along with Kidney Donation Fact sheet</a:t>
            </a:r>
          </a:p>
          <a:p>
            <a:endParaRPr lang="en-US" dirty="0"/>
          </a:p>
          <a:p>
            <a:r>
              <a:rPr lang="en-US" dirty="0"/>
              <a:t>- Allow 20-30 mins for activity</a:t>
            </a:r>
          </a:p>
          <a:p>
            <a:endParaRPr lang="en-US" dirty="0"/>
          </a:p>
          <a:p>
            <a:r>
              <a:rPr lang="en-US" dirty="0"/>
              <a:t>- There will be a prize for the pair who designs the best poster!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Suggestion: Winning design to be printed and distributed amongst parents in schools, </a:t>
            </a:r>
            <a:r>
              <a:rPr lang="en-GB" sz="1800" dirty="0">
                <a:effectLst/>
                <a:latin typeface="Calibri" panose="020F0502020204030204" pitchFamily="34" charset="0"/>
              </a:rPr>
              <a:t>local community centres and places of worship.</a:t>
            </a:r>
            <a:endParaRPr lang="en-GB" dirty="0">
              <a:effectLst/>
            </a:endParaRPr>
          </a:p>
          <a:p>
            <a:r>
              <a:rPr lang="en-US" dirty="0"/>
              <a:t>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First Read info in green box </a:t>
            </a:r>
            <a:r>
              <a:rPr lang="en-US" dirty="0" err="1"/>
              <a:t>emphasising</a:t>
            </a:r>
            <a:r>
              <a:rPr lang="en-US" dirty="0"/>
              <a:t> that Kidney Donation is an individual choice. </a:t>
            </a:r>
          </a:p>
          <a:p>
            <a:endParaRPr lang="en-US" dirty="0"/>
          </a:p>
          <a:p>
            <a:r>
              <a:rPr lang="en-US" dirty="0"/>
              <a:t>- Ask one pupil to read speech bubble.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Plenary:</a:t>
            </a:r>
          </a:p>
          <a:p>
            <a:endParaRPr lang="en-US" dirty="0"/>
          </a:p>
          <a:p>
            <a:r>
              <a:rPr lang="en-US" dirty="0"/>
              <a:t>- Read out text in bubble.</a:t>
            </a:r>
          </a:p>
          <a:p>
            <a:endParaRPr lang="en-US" dirty="0"/>
          </a:p>
          <a:p>
            <a:r>
              <a:rPr lang="en-US" dirty="0"/>
              <a:t>- Give pupils 2 mins.</a:t>
            </a:r>
          </a:p>
          <a:p>
            <a:endParaRPr lang="en-US" dirty="0"/>
          </a:p>
          <a:p>
            <a:r>
              <a:rPr lang="en-US" dirty="0"/>
              <a:t>- Remind children it is completely okay to say "no" to kidney donation when you are older. </a:t>
            </a:r>
          </a:p>
          <a:p>
            <a:endParaRPr lang="en-US" dirty="0"/>
          </a:p>
          <a:p>
            <a:r>
              <a:rPr lang="en-US" dirty="0"/>
              <a:t>- It is an individual choice and no one should be judged. </a:t>
            </a:r>
          </a:p>
          <a:p>
            <a:endParaRPr lang="en-US" dirty="0"/>
          </a:p>
          <a:p>
            <a:r>
              <a:rPr lang="en-US" dirty="0"/>
              <a:t>- Gather some responses from the class. Ask children to share.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Make sure there is scrap paper or </a:t>
            </a:r>
            <a:r>
              <a:rPr lang="en-US" dirty="0" err="1"/>
              <a:t>post-it</a:t>
            </a:r>
            <a:r>
              <a:rPr lang="en-US" dirty="0"/>
              <a:t> notes available for pupils. </a:t>
            </a:r>
          </a:p>
          <a:p>
            <a:endParaRPr lang="en-US" dirty="0"/>
          </a:p>
          <a:p>
            <a:r>
              <a:rPr lang="en-US" dirty="0"/>
              <a:t>- If you have any questions or comments about ANYTHING we have learnt so far, please write it down, fold it up and put it in the box.</a:t>
            </a:r>
          </a:p>
          <a:p>
            <a:endParaRPr lang="en-US" dirty="0"/>
          </a:p>
          <a:p>
            <a:r>
              <a:rPr lang="en-US" dirty="0"/>
              <a:t>- Please keep your questions/comments sensible.</a:t>
            </a:r>
          </a:p>
          <a:p>
            <a:endParaRPr lang="en-US" dirty="0"/>
          </a:p>
          <a:p>
            <a:r>
              <a:rPr lang="en-US" dirty="0"/>
              <a:t>- We will look at them next time. </a:t>
            </a:r>
          </a:p>
          <a:p>
            <a:endParaRPr lang="en-US" dirty="0"/>
          </a:p>
          <a:p>
            <a:r>
              <a:rPr lang="en-US" dirty="0"/>
              <a:t>- You do not have to write your name if you do not want to (anonymous)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Real-life heroes are all around us. Let's look at some examples.</a:t>
            </a:r>
          </a:p>
          <a:p>
            <a:r>
              <a:rPr lang="en-US" dirty="0"/>
              <a:t>- Can you identify the heroes in each picture and think about what makes them a hero?</a:t>
            </a:r>
          </a:p>
          <a:p>
            <a:endParaRPr lang="en-US" dirty="0"/>
          </a:p>
          <a:p>
            <a:r>
              <a:rPr lang="en-US" dirty="0"/>
              <a:t>- Gather responses</a:t>
            </a:r>
          </a:p>
          <a:p>
            <a:endParaRPr lang="en-US" dirty="0"/>
          </a:p>
          <a:p>
            <a:r>
              <a:rPr lang="en-US" dirty="0"/>
              <a:t>Answers: </a:t>
            </a:r>
          </a:p>
          <a:p>
            <a:endParaRPr lang="en-US" dirty="0"/>
          </a:p>
          <a:p>
            <a:r>
              <a:rPr lang="en-US" dirty="0"/>
              <a:t>1) Doctors/Surgeons: Operating on people who are not well</a:t>
            </a:r>
          </a:p>
          <a:p>
            <a:r>
              <a:rPr lang="en-US" dirty="0"/>
              <a:t>2) Firefighters: Rescuing people from dangerous fires</a:t>
            </a:r>
          </a:p>
          <a:p>
            <a:r>
              <a:rPr lang="en-US" dirty="0"/>
              <a:t>3) Ambulance Team: Responding to emergencies when people are hurt/injured</a:t>
            </a:r>
          </a:p>
          <a:p>
            <a:r>
              <a:rPr lang="en-US" dirty="0"/>
              <a:t>4) Police: Tackling crime and keeping our streets safe</a:t>
            </a:r>
          </a:p>
          <a:p>
            <a:r>
              <a:rPr lang="en-US" dirty="0"/>
              <a:t>5) Teachers: Teaching children about ways to stay safe in and out of school</a:t>
            </a:r>
          </a:p>
          <a:p>
            <a:r>
              <a:rPr lang="en-US" dirty="0"/>
              <a:t>6) Parents/guardians: Keeping us safe at all times throughout our lives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Questions. </a:t>
            </a:r>
          </a:p>
          <a:p>
            <a:endParaRPr lang="en-US" dirty="0"/>
          </a:p>
          <a:p>
            <a:r>
              <a:rPr lang="en-US" dirty="0"/>
              <a:t>- Allow pupils 30 seconds of thinking time. </a:t>
            </a:r>
          </a:p>
          <a:p>
            <a:endParaRPr lang="en-US" dirty="0"/>
          </a:p>
          <a:p>
            <a:r>
              <a:rPr lang="en-US" dirty="0"/>
              <a:t>- Gather responses from the class.</a:t>
            </a:r>
          </a:p>
          <a:p>
            <a:endParaRPr lang="en-US" dirty="0"/>
          </a:p>
          <a:p>
            <a:r>
              <a:rPr lang="en-US" dirty="0"/>
              <a:t>Possible Answers: </a:t>
            </a:r>
          </a:p>
          <a:p>
            <a:endParaRPr lang="en-US" dirty="0"/>
          </a:p>
          <a:p>
            <a:r>
              <a:rPr lang="en-US" dirty="0"/>
              <a:t>Father and son</a:t>
            </a:r>
          </a:p>
          <a:p>
            <a:r>
              <a:rPr lang="en-US" dirty="0"/>
              <a:t>Uncle and Nephew</a:t>
            </a:r>
          </a:p>
          <a:p>
            <a:r>
              <a:rPr lang="en-US" dirty="0"/>
              <a:t>Grandson and Grandad</a:t>
            </a:r>
          </a:p>
          <a:p>
            <a:endParaRPr lang="en-US" dirty="0"/>
          </a:p>
          <a:p>
            <a:r>
              <a:rPr lang="en-US" dirty="0"/>
              <a:t>Sisters</a:t>
            </a:r>
          </a:p>
          <a:p>
            <a:r>
              <a:rPr lang="en-US" dirty="0"/>
              <a:t>Best Friends</a:t>
            </a:r>
          </a:p>
          <a:p>
            <a:r>
              <a:rPr lang="en-US" dirty="0"/>
              <a:t>Cousins</a:t>
            </a:r>
          </a:p>
          <a:p>
            <a:r>
              <a:rPr lang="en-US" dirty="0"/>
              <a:t>Relatives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Ask pupils to listen carefully to the story as there will be questions to answer at the end.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Let's see how well you listened to the story. </a:t>
            </a:r>
          </a:p>
          <a:p>
            <a:endParaRPr lang="en-US" dirty="0"/>
          </a:p>
          <a:p>
            <a:r>
              <a:rPr lang="en-US" dirty="0"/>
              <a:t>- Read out the questions.</a:t>
            </a:r>
          </a:p>
          <a:p>
            <a:endParaRPr lang="en-US" dirty="0"/>
          </a:p>
          <a:p>
            <a:r>
              <a:rPr lang="en-US" dirty="0"/>
              <a:t>- Allow 2 mins thinking time.</a:t>
            </a:r>
          </a:p>
          <a:p>
            <a:endParaRPr lang="en-US" dirty="0"/>
          </a:p>
          <a:p>
            <a:r>
              <a:rPr lang="en-US" dirty="0"/>
              <a:t>- Ask pupils to put their hands up to answer.</a:t>
            </a:r>
          </a:p>
          <a:p>
            <a:endParaRPr lang="en-US" dirty="0"/>
          </a:p>
          <a:p>
            <a:r>
              <a:rPr lang="en-US" dirty="0"/>
              <a:t>- Gather three responses from pupils before going to the next slide for the answers.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answers out. </a:t>
            </a:r>
          </a:p>
          <a:p>
            <a:endParaRPr lang="en-US" dirty="0"/>
          </a:p>
          <a:p>
            <a:r>
              <a:rPr lang="en-US" dirty="0"/>
              <a:t>- Well done to those who got the answers right and listened carefully to the story!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Model finishing off a sentence on the printed A3 mind map sheet:</a:t>
            </a:r>
          </a:p>
          <a:p>
            <a:endParaRPr lang="en-US" dirty="0"/>
          </a:p>
          <a:p>
            <a:r>
              <a:rPr lang="en-US" dirty="0"/>
              <a:t>Examples to model: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A real-life hero:</a:t>
            </a:r>
          </a:p>
          <a:p>
            <a:endParaRPr lang="en-US" dirty="0"/>
          </a:p>
          <a:p>
            <a:r>
              <a:rPr lang="en-US" dirty="0"/>
              <a:t>...is someone that is courageous.</a:t>
            </a:r>
          </a:p>
          <a:p>
            <a:endParaRPr lang="en-US" dirty="0"/>
          </a:p>
          <a:p>
            <a:r>
              <a:rPr lang="en-US" dirty="0"/>
              <a:t>...cares about helping their loved ones.</a:t>
            </a:r>
          </a:p>
          <a:p>
            <a:endParaRPr lang="en-US" dirty="0"/>
          </a:p>
          <a:p>
            <a:r>
              <a:rPr lang="en-US" dirty="0"/>
              <a:t>...risks their lives to save others.  </a:t>
            </a:r>
          </a:p>
          <a:p>
            <a:endParaRPr lang="en-US" dirty="0"/>
          </a:p>
          <a:p>
            <a:r>
              <a:rPr lang="en-US" dirty="0"/>
              <a:t>- Give pairs 5 mins to complete Activity 2 in their Education pack. </a:t>
            </a:r>
          </a:p>
          <a:p>
            <a:endParaRPr lang="en-US" dirty="0"/>
          </a:p>
          <a:p>
            <a:r>
              <a:rPr lang="en-US" dirty="0"/>
              <a:t>- Gather a response from each pair and write them down on A3 mind map. </a:t>
            </a:r>
          </a:p>
          <a:p>
            <a:endParaRPr lang="en-US" dirty="0"/>
          </a:p>
          <a:p>
            <a:r>
              <a:rPr lang="en-US" dirty="0"/>
              <a:t>Suggestion: Display ideas in the classroom (working wall?)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dJi1zpoaYzE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3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10" Type="http://schemas.openxmlformats.org/officeDocument/2006/relationships/image" Target="../media/image52.svg"/><Relationship Id="rId4" Type="http://schemas.openxmlformats.org/officeDocument/2006/relationships/image" Target="../media/image46.svg"/><Relationship Id="rId9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Relationship Id="rId9" Type="http://schemas.openxmlformats.org/officeDocument/2006/relationships/image" Target="../media/image6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39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68.png"/><Relationship Id="rId4" Type="http://schemas.openxmlformats.org/officeDocument/2006/relationships/image" Target="../media/image63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organdonationni.info/resources/mighty-orgamites-kidney" TargetMode="External"/><Relationship Id="rId7" Type="http://schemas.openxmlformats.org/officeDocument/2006/relationships/image" Target="../media/image78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5.png"/><Relationship Id="rId4" Type="http://schemas.openxmlformats.org/officeDocument/2006/relationships/image" Target="../media/image75.png"/><Relationship Id="rId9" Type="http://schemas.openxmlformats.org/officeDocument/2006/relationships/image" Target="../media/image3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73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81.png"/><Relationship Id="rId4" Type="http://schemas.openxmlformats.org/officeDocument/2006/relationships/image" Target="../media/image39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39.sv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39.svg"/><Relationship Id="rId3" Type="http://schemas.openxmlformats.org/officeDocument/2006/relationships/image" Target="../media/image85.png"/><Relationship Id="rId7" Type="http://schemas.openxmlformats.org/officeDocument/2006/relationships/image" Target="../media/image88.svg"/><Relationship Id="rId12" Type="http://schemas.openxmlformats.org/officeDocument/2006/relationships/image" Target="../media/image9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9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5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6.svg"/><Relationship Id="rId9" Type="http://schemas.openxmlformats.org/officeDocument/2006/relationships/image" Target="../media/image90.svg"/><Relationship Id="rId14" Type="http://schemas.openxmlformats.org/officeDocument/2006/relationships/image" Target="../media/image95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85.png"/><Relationship Id="rId3" Type="http://schemas.openxmlformats.org/officeDocument/2006/relationships/image" Target="../media/image94.png"/><Relationship Id="rId7" Type="http://schemas.openxmlformats.org/officeDocument/2006/relationships/image" Target="../media/image91.png"/><Relationship Id="rId12" Type="http://schemas.openxmlformats.org/officeDocument/2006/relationships/image" Target="../media/image97.sv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svg"/><Relationship Id="rId11" Type="http://schemas.openxmlformats.org/officeDocument/2006/relationships/image" Target="../media/image96.png"/><Relationship Id="rId5" Type="http://schemas.openxmlformats.org/officeDocument/2006/relationships/image" Target="../media/image89.png"/><Relationship Id="rId15" Type="http://schemas.openxmlformats.org/officeDocument/2006/relationships/image" Target="../media/image92.png"/><Relationship Id="rId10" Type="http://schemas.openxmlformats.org/officeDocument/2006/relationships/image" Target="../media/image88.svg"/><Relationship Id="rId4" Type="http://schemas.openxmlformats.org/officeDocument/2006/relationships/image" Target="../media/image95.svg"/><Relationship Id="rId9" Type="http://schemas.openxmlformats.org/officeDocument/2006/relationships/image" Target="../media/image87.png"/><Relationship Id="rId14" Type="http://schemas.openxmlformats.org/officeDocument/2006/relationships/image" Target="../media/image86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103.svg"/><Relationship Id="rId3" Type="http://schemas.openxmlformats.org/officeDocument/2006/relationships/image" Target="../media/image99.png"/><Relationship Id="rId7" Type="http://schemas.openxmlformats.org/officeDocument/2006/relationships/image" Target="../media/image42.png"/><Relationship Id="rId12" Type="http://schemas.openxmlformats.org/officeDocument/2006/relationships/image" Target="../media/image10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juc4ivxZgNg" TargetMode="External"/><Relationship Id="rId11" Type="http://schemas.openxmlformats.org/officeDocument/2006/relationships/image" Target="../media/image101.svg"/><Relationship Id="rId5" Type="http://schemas.openxmlformats.org/officeDocument/2006/relationships/image" Target="../media/image39.svg"/><Relationship Id="rId10" Type="http://schemas.openxmlformats.org/officeDocument/2006/relationships/image" Target="../media/image100.png"/><Relationship Id="rId4" Type="http://schemas.openxmlformats.org/officeDocument/2006/relationships/image" Target="../media/image38.png"/><Relationship Id="rId9" Type="http://schemas.openxmlformats.org/officeDocument/2006/relationships/hyperlink" Target="https://www.youtube.com/watch?v=K8Dyq0RMNOc" TargetMode="External"/><Relationship Id="rId14" Type="http://schemas.openxmlformats.org/officeDocument/2006/relationships/hyperlink" Target="https://youtu.be/HbquCxAtDk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Relationship Id="rId9" Type="http://schemas.openxmlformats.org/officeDocument/2006/relationships/image" Target="../media/image61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info@shade7.co.uk" TargetMode="External"/><Relationship Id="rId4" Type="http://schemas.openxmlformats.org/officeDocument/2006/relationships/hyperlink" Target="https://shade7publishing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bit.ly/KidneyFlipBook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39238" y="4652327"/>
            <a:ext cx="9525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726359" y="2881990"/>
            <a:ext cx="9525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880"/>
              </a:lnSpc>
            </a:pPr>
            <a:endParaRPr/>
          </a:p>
        </p:txBody>
      </p:sp>
      <p:sp>
        <p:nvSpPr>
          <p:cNvPr id="4" name="TextBox 4"/>
          <p:cNvSpPr txBox="1"/>
          <p:nvPr/>
        </p:nvSpPr>
        <p:spPr>
          <a:xfrm>
            <a:off x="2637315" y="415290"/>
            <a:ext cx="12818075" cy="5815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457EC9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- Upper KS2 Presentation Slides</a:t>
            </a:r>
          </a:p>
        </p:txBody>
      </p:sp>
      <p:sp>
        <p:nvSpPr>
          <p:cNvPr id="5" name="Freeform 5"/>
          <p:cNvSpPr/>
          <p:nvPr/>
        </p:nvSpPr>
        <p:spPr>
          <a:xfrm>
            <a:off x="5341836" y="1322614"/>
            <a:ext cx="6931057" cy="7075120"/>
          </a:xfrm>
          <a:custGeom>
            <a:avLst/>
            <a:gdLst/>
            <a:ahLst/>
            <a:cxnLst/>
            <a:rect l="l" t="t" r="r" b="b"/>
            <a:pathLst>
              <a:path w="6931057" h="7075120">
                <a:moveTo>
                  <a:pt x="0" y="0"/>
                </a:moveTo>
                <a:lnTo>
                  <a:pt x="6931057" y="0"/>
                </a:lnTo>
                <a:lnTo>
                  <a:pt x="6931057" y="7075121"/>
                </a:lnTo>
                <a:lnTo>
                  <a:pt x="0" y="70751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919" t="-11091" r="-10830" b="-915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672862" y="8664435"/>
            <a:ext cx="2048396" cy="240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IN PARTNERSHIP WITH</a:t>
            </a:r>
            <a:r>
              <a:rPr lang="en-US" sz="14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 </a:t>
            </a:r>
          </a:p>
        </p:txBody>
      </p:sp>
      <p:sp>
        <p:nvSpPr>
          <p:cNvPr id="8" name="Freeform 8"/>
          <p:cNvSpPr/>
          <p:nvPr/>
        </p:nvSpPr>
        <p:spPr>
          <a:xfrm>
            <a:off x="8597390" y="8816951"/>
            <a:ext cx="2067000" cy="1000878"/>
          </a:xfrm>
          <a:custGeom>
            <a:avLst/>
            <a:gdLst/>
            <a:ahLst/>
            <a:cxnLst/>
            <a:rect l="l" t="t" r="r" b="b"/>
            <a:pathLst>
              <a:path w="2067000" h="1000878">
                <a:moveTo>
                  <a:pt x="0" y="0"/>
                </a:moveTo>
                <a:lnTo>
                  <a:pt x="2066999" y="0"/>
                </a:lnTo>
                <a:lnTo>
                  <a:pt x="2066999" y="1000878"/>
                </a:lnTo>
                <a:lnTo>
                  <a:pt x="0" y="10008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3389" r="-3361"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9" name="Picture 8" descr="A pink ribbon with a heart&#10;&#10;Description automatically generated with medium confidence">
            <a:extLst>
              <a:ext uri="{FF2B5EF4-FFF2-40B4-BE49-F238E27FC236}">
                <a16:creationId xmlns:a16="http://schemas.microsoft.com/office/drawing/2014/main" id="{4A531EA2-5C34-C67C-B485-B5AB5E90B7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12" y="8964386"/>
            <a:ext cx="19685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97131" y="1321836"/>
            <a:ext cx="6572039" cy="6297208"/>
          </a:xfrm>
          <a:custGeom>
            <a:avLst/>
            <a:gdLst/>
            <a:ahLst/>
            <a:cxnLst/>
            <a:rect l="l" t="t" r="r" b="b"/>
            <a:pathLst>
              <a:path w="6572039" h="6297208">
                <a:moveTo>
                  <a:pt x="0" y="0"/>
                </a:moveTo>
                <a:lnTo>
                  <a:pt x="6572039" y="0"/>
                </a:lnTo>
                <a:lnTo>
                  <a:pt x="6572039" y="6297208"/>
                </a:lnTo>
                <a:lnTo>
                  <a:pt x="0" y="6297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541649" y="4142815"/>
            <a:ext cx="5204701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79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712372" y="3293368"/>
            <a:ext cx="4535199" cy="3185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539"/>
              </a:lnSpc>
              <a:spcBef>
                <a:spcPct val="0"/>
              </a:spcBef>
            </a:pPr>
            <a:r>
              <a:rPr lang="en-US" sz="6099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A real- life hero...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207997" y="3582110"/>
            <a:ext cx="3040380" cy="1754505"/>
            <a:chOff x="0" y="0"/>
            <a:chExt cx="4053840" cy="2339340"/>
          </a:xfrm>
        </p:grpSpPr>
        <p:sp>
          <p:nvSpPr>
            <p:cNvPr id="6" name="Freeform 6"/>
            <p:cNvSpPr/>
            <p:nvPr/>
          </p:nvSpPr>
          <p:spPr>
            <a:xfrm>
              <a:off x="46990" y="46990"/>
              <a:ext cx="3959860" cy="2246630"/>
            </a:xfrm>
            <a:custGeom>
              <a:avLst/>
              <a:gdLst/>
              <a:ahLst/>
              <a:cxnLst/>
              <a:rect l="l" t="t" r="r" b="b"/>
              <a:pathLst>
                <a:path w="3959860" h="2246630">
                  <a:moveTo>
                    <a:pt x="3864610" y="2240280"/>
                  </a:moveTo>
                  <a:cubicBezTo>
                    <a:pt x="3331210" y="2040890"/>
                    <a:pt x="3249930" y="2010410"/>
                    <a:pt x="3097530" y="1938020"/>
                  </a:cubicBezTo>
                  <a:cubicBezTo>
                    <a:pt x="2809240" y="1800860"/>
                    <a:pt x="2268220" y="1521460"/>
                    <a:pt x="1879600" y="1295400"/>
                  </a:cubicBezTo>
                  <a:cubicBezTo>
                    <a:pt x="1503680" y="1076960"/>
                    <a:pt x="1129030" y="810260"/>
                    <a:pt x="798830" y="603250"/>
                  </a:cubicBezTo>
                  <a:cubicBezTo>
                    <a:pt x="520700" y="429260"/>
                    <a:pt x="104140" y="209550"/>
                    <a:pt x="27940" y="132080"/>
                  </a:cubicBezTo>
                  <a:cubicBezTo>
                    <a:pt x="11430" y="114300"/>
                    <a:pt x="7620" y="106680"/>
                    <a:pt x="3810" y="91440"/>
                  </a:cubicBezTo>
                  <a:cubicBezTo>
                    <a:pt x="1270" y="77470"/>
                    <a:pt x="2540" y="58420"/>
                    <a:pt x="10160" y="44450"/>
                  </a:cubicBezTo>
                  <a:cubicBezTo>
                    <a:pt x="19050" y="27940"/>
                    <a:pt x="46990" y="7620"/>
                    <a:pt x="64770" y="3810"/>
                  </a:cubicBezTo>
                  <a:cubicBezTo>
                    <a:pt x="80010" y="0"/>
                    <a:pt x="99060" y="3810"/>
                    <a:pt x="111760" y="11430"/>
                  </a:cubicBezTo>
                  <a:cubicBezTo>
                    <a:pt x="124460" y="17780"/>
                    <a:pt x="138430" y="30480"/>
                    <a:pt x="143510" y="45720"/>
                  </a:cubicBezTo>
                  <a:cubicBezTo>
                    <a:pt x="149860" y="63500"/>
                    <a:pt x="149860" y="97790"/>
                    <a:pt x="139700" y="114300"/>
                  </a:cubicBezTo>
                  <a:cubicBezTo>
                    <a:pt x="129540" y="132080"/>
                    <a:pt x="99060" y="147320"/>
                    <a:pt x="80010" y="149860"/>
                  </a:cubicBezTo>
                  <a:cubicBezTo>
                    <a:pt x="64770" y="152400"/>
                    <a:pt x="46990" y="146050"/>
                    <a:pt x="34290" y="137160"/>
                  </a:cubicBezTo>
                  <a:cubicBezTo>
                    <a:pt x="22860" y="128270"/>
                    <a:pt x="11430" y="113030"/>
                    <a:pt x="6350" y="99060"/>
                  </a:cubicBezTo>
                  <a:cubicBezTo>
                    <a:pt x="1270" y="85090"/>
                    <a:pt x="0" y="67310"/>
                    <a:pt x="6350" y="52070"/>
                  </a:cubicBezTo>
                  <a:cubicBezTo>
                    <a:pt x="13970" y="34290"/>
                    <a:pt x="39370" y="11430"/>
                    <a:pt x="57150" y="5080"/>
                  </a:cubicBezTo>
                  <a:cubicBezTo>
                    <a:pt x="72390" y="0"/>
                    <a:pt x="80010" y="0"/>
                    <a:pt x="104140" y="7620"/>
                  </a:cubicBezTo>
                  <a:cubicBezTo>
                    <a:pt x="254000" y="57150"/>
                    <a:pt x="1193800" y="725170"/>
                    <a:pt x="1554480" y="952500"/>
                  </a:cubicBezTo>
                  <a:cubicBezTo>
                    <a:pt x="1767840" y="1085850"/>
                    <a:pt x="1861820" y="1146810"/>
                    <a:pt x="2066290" y="1259840"/>
                  </a:cubicBezTo>
                  <a:cubicBezTo>
                    <a:pt x="2358390" y="1423670"/>
                    <a:pt x="2815590" y="1667510"/>
                    <a:pt x="3150870" y="1818640"/>
                  </a:cubicBezTo>
                  <a:cubicBezTo>
                    <a:pt x="3429000" y="1943100"/>
                    <a:pt x="3849370" y="2056130"/>
                    <a:pt x="3929380" y="2120900"/>
                  </a:cubicBezTo>
                  <a:cubicBezTo>
                    <a:pt x="3948430" y="2136140"/>
                    <a:pt x="3953510" y="2146300"/>
                    <a:pt x="3956050" y="2161540"/>
                  </a:cubicBezTo>
                  <a:cubicBezTo>
                    <a:pt x="3959860" y="2176780"/>
                    <a:pt x="3957320" y="2195830"/>
                    <a:pt x="3949700" y="2209800"/>
                  </a:cubicBezTo>
                  <a:cubicBezTo>
                    <a:pt x="3942080" y="2222500"/>
                    <a:pt x="3926840" y="2235200"/>
                    <a:pt x="3912870" y="2241550"/>
                  </a:cubicBezTo>
                  <a:cubicBezTo>
                    <a:pt x="3898900" y="2246630"/>
                    <a:pt x="3864610" y="2240280"/>
                    <a:pt x="3864610" y="224028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432514" y="3582110"/>
            <a:ext cx="2741295" cy="2048827"/>
            <a:chOff x="0" y="0"/>
            <a:chExt cx="3655060" cy="2731770"/>
          </a:xfrm>
        </p:grpSpPr>
        <p:sp>
          <p:nvSpPr>
            <p:cNvPr id="8" name="Freeform 8"/>
            <p:cNvSpPr/>
            <p:nvPr/>
          </p:nvSpPr>
          <p:spPr>
            <a:xfrm>
              <a:off x="45720" y="49530"/>
              <a:ext cx="3561080" cy="2633980"/>
            </a:xfrm>
            <a:custGeom>
              <a:avLst/>
              <a:gdLst/>
              <a:ahLst/>
              <a:cxnLst/>
              <a:rect l="l" t="t" r="r" b="b"/>
              <a:pathLst>
                <a:path w="3561080" h="2633980">
                  <a:moveTo>
                    <a:pt x="44450" y="2487930"/>
                  </a:moveTo>
                  <a:cubicBezTo>
                    <a:pt x="405130" y="2305050"/>
                    <a:pt x="415290" y="2298700"/>
                    <a:pt x="488950" y="2249170"/>
                  </a:cubicBezTo>
                  <a:cubicBezTo>
                    <a:pt x="798830" y="2039620"/>
                    <a:pt x="2343150" y="925830"/>
                    <a:pt x="2862580" y="515620"/>
                  </a:cubicBezTo>
                  <a:cubicBezTo>
                    <a:pt x="3126740" y="306070"/>
                    <a:pt x="3360420" y="68580"/>
                    <a:pt x="3442970" y="17780"/>
                  </a:cubicBezTo>
                  <a:cubicBezTo>
                    <a:pt x="3463290" y="6350"/>
                    <a:pt x="3469640" y="1270"/>
                    <a:pt x="3484880" y="1270"/>
                  </a:cubicBezTo>
                  <a:cubicBezTo>
                    <a:pt x="3502660" y="2540"/>
                    <a:pt x="3533140" y="13970"/>
                    <a:pt x="3544570" y="29210"/>
                  </a:cubicBezTo>
                  <a:cubicBezTo>
                    <a:pt x="3556000" y="44450"/>
                    <a:pt x="3559810" y="76200"/>
                    <a:pt x="3554730" y="92710"/>
                  </a:cubicBezTo>
                  <a:cubicBezTo>
                    <a:pt x="3552190" y="107950"/>
                    <a:pt x="3540760" y="121920"/>
                    <a:pt x="3528060" y="128270"/>
                  </a:cubicBezTo>
                  <a:cubicBezTo>
                    <a:pt x="3512820" y="138430"/>
                    <a:pt x="3481070" y="140970"/>
                    <a:pt x="3463290" y="135890"/>
                  </a:cubicBezTo>
                  <a:cubicBezTo>
                    <a:pt x="3449320" y="132080"/>
                    <a:pt x="3436620" y="119380"/>
                    <a:pt x="3429000" y="107950"/>
                  </a:cubicBezTo>
                  <a:cubicBezTo>
                    <a:pt x="3421380" y="95250"/>
                    <a:pt x="3416300" y="78740"/>
                    <a:pt x="3418840" y="63500"/>
                  </a:cubicBezTo>
                  <a:cubicBezTo>
                    <a:pt x="3422650" y="45720"/>
                    <a:pt x="3439160" y="19050"/>
                    <a:pt x="3455670" y="10160"/>
                  </a:cubicBezTo>
                  <a:cubicBezTo>
                    <a:pt x="3473450" y="1270"/>
                    <a:pt x="3503930" y="0"/>
                    <a:pt x="3521710" y="8890"/>
                  </a:cubicBezTo>
                  <a:cubicBezTo>
                    <a:pt x="3538220" y="17780"/>
                    <a:pt x="3554730" y="45720"/>
                    <a:pt x="3558540" y="63500"/>
                  </a:cubicBezTo>
                  <a:cubicBezTo>
                    <a:pt x="3561080" y="77470"/>
                    <a:pt x="3557270" y="92710"/>
                    <a:pt x="3548380" y="106680"/>
                  </a:cubicBezTo>
                  <a:cubicBezTo>
                    <a:pt x="3535680" y="129540"/>
                    <a:pt x="3511550" y="143510"/>
                    <a:pt x="3473450" y="173990"/>
                  </a:cubicBezTo>
                  <a:cubicBezTo>
                    <a:pt x="3376930" y="257810"/>
                    <a:pt x="3157220" y="436880"/>
                    <a:pt x="2932430" y="609600"/>
                  </a:cubicBezTo>
                  <a:cubicBezTo>
                    <a:pt x="2575560" y="883920"/>
                    <a:pt x="1940560" y="1333500"/>
                    <a:pt x="1526540" y="1645920"/>
                  </a:cubicBezTo>
                  <a:cubicBezTo>
                    <a:pt x="1195070" y="1894840"/>
                    <a:pt x="835660" y="2188210"/>
                    <a:pt x="637540" y="2329180"/>
                  </a:cubicBezTo>
                  <a:cubicBezTo>
                    <a:pt x="542290" y="2397760"/>
                    <a:pt x="502920" y="2426970"/>
                    <a:pt x="421640" y="2472690"/>
                  </a:cubicBezTo>
                  <a:cubicBezTo>
                    <a:pt x="325120" y="2528570"/>
                    <a:pt x="157480" y="2621280"/>
                    <a:pt x="93980" y="2630170"/>
                  </a:cubicBezTo>
                  <a:cubicBezTo>
                    <a:pt x="69850" y="2633980"/>
                    <a:pt x="54610" y="2631440"/>
                    <a:pt x="40640" y="2622550"/>
                  </a:cubicBezTo>
                  <a:cubicBezTo>
                    <a:pt x="25400" y="2614930"/>
                    <a:pt x="11430" y="2597150"/>
                    <a:pt x="5080" y="2581910"/>
                  </a:cubicBezTo>
                  <a:cubicBezTo>
                    <a:pt x="0" y="2565400"/>
                    <a:pt x="0" y="2542540"/>
                    <a:pt x="7620" y="2527300"/>
                  </a:cubicBezTo>
                  <a:cubicBezTo>
                    <a:pt x="13970" y="2512060"/>
                    <a:pt x="44450" y="2487930"/>
                    <a:pt x="44450" y="248793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 rot="526344">
            <a:off x="11432514" y="6231494"/>
            <a:ext cx="2337435" cy="365760"/>
            <a:chOff x="0" y="0"/>
            <a:chExt cx="3116580" cy="487680"/>
          </a:xfrm>
        </p:grpSpPr>
        <p:sp>
          <p:nvSpPr>
            <p:cNvPr id="10" name="Freeform 10"/>
            <p:cNvSpPr/>
            <p:nvPr/>
          </p:nvSpPr>
          <p:spPr>
            <a:xfrm>
              <a:off x="46990" y="50800"/>
              <a:ext cx="3021330" cy="392430"/>
            </a:xfrm>
            <a:custGeom>
              <a:avLst/>
              <a:gdLst/>
              <a:ahLst/>
              <a:cxnLst/>
              <a:rect l="l" t="t" r="r" b="b"/>
              <a:pathLst>
                <a:path w="3021330" h="392430">
                  <a:moveTo>
                    <a:pt x="81280" y="0"/>
                  </a:moveTo>
                  <a:cubicBezTo>
                    <a:pt x="962660" y="99060"/>
                    <a:pt x="1647190" y="113030"/>
                    <a:pt x="1973580" y="138430"/>
                  </a:cubicBezTo>
                  <a:cubicBezTo>
                    <a:pt x="2157730" y="152400"/>
                    <a:pt x="2265680" y="172720"/>
                    <a:pt x="2405380" y="184150"/>
                  </a:cubicBezTo>
                  <a:cubicBezTo>
                    <a:pt x="2537460" y="194310"/>
                    <a:pt x="2686050" y="193040"/>
                    <a:pt x="2790190" y="203200"/>
                  </a:cubicBezTo>
                  <a:cubicBezTo>
                    <a:pt x="2861310" y="210820"/>
                    <a:pt x="2934970" y="213360"/>
                    <a:pt x="2971800" y="231140"/>
                  </a:cubicBezTo>
                  <a:cubicBezTo>
                    <a:pt x="2990850" y="240030"/>
                    <a:pt x="3001010" y="251460"/>
                    <a:pt x="3008630" y="265430"/>
                  </a:cubicBezTo>
                  <a:cubicBezTo>
                    <a:pt x="3016250" y="280670"/>
                    <a:pt x="3021330" y="299720"/>
                    <a:pt x="3017520" y="317500"/>
                  </a:cubicBezTo>
                  <a:cubicBezTo>
                    <a:pt x="3012440" y="337820"/>
                    <a:pt x="2992120" y="368300"/>
                    <a:pt x="2971800" y="377190"/>
                  </a:cubicBezTo>
                  <a:cubicBezTo>
                    <a:pt x="2951480" y="387350"/>
                    <a:pt x="2915920" y="383540"/>
                    <a:pt x="2896870" y="374650"/>
                  </a:cubicBezTo>
                  <a:cubicBezTo>
                    <a:pt x="2880360" y="367030"/>
                    <a:pt x="2868930" y="350520"/>
                    <a:pt x="2862580" y="335280"/>
                  </a:cubicBezTo>
                  <a:cubicBezTo>
                    <a:pt x="2856230" y="320040"/>
                    <a:pt x="2853690" y="299720"/>
                    <a:pt x="2860040" y="283210"/>
                  </a:cubicBezTo>
                  <a:cubicBezTo>
                    <a:pt x="2866390" y="264160"/>
                    <a:pt x="2891790" y="236220"/>
                    <a:pt x="2910840" y="227330"/>
                  </a:cubicBezTo>
                  <a:cubicBezTo>
                    <a:pt x="2927350" y="220980"/>
                    <a:pt x="2947670" y="222250"/>
                    <a:pt x="2962910" y="227330"/>
                  </a:cubicBezTo>
                  <a:cubicBezTo>
                    <a:pt x="2978150" y="232410"/>
                    <a:pt x="2995930" y="243840"/>
                    <a:pt x="3004820" y="259080"/>
                  </a:cubicBezTo>
                  <a:cubicBezTo>
                    <a:pt x="3014980" y="276860"/>
                    <a:pt x="3018790" y="313690"/>
                    <a:pt x="3013710" y="334010"/>
                  </a:cubicBezTo>
                  <a:cubicBezTo>
                    <a:pt x="3008630" y="350520"/>
                    <a:pt x="2993390" y="364490"/>
                    <a:pt x="2979420" y="373380"/>
                  </a:cubicBezTo>
                  <a:cubicBezTo>
                    <a:pt x="2965450" y="382270"/>
                    <a:pt x="2956560" y="383540"/>
                    <a:pt x="2929890" y="384810"/>
                  </a:cubicBezTo>
                  <a:cubicBezTo>
                    <a:pt x="2810510" y="392430"/>
                    <a:pt x="2321560" y="307340"/>
                    <a:pt x="1964690" y="278130"/>
                  </a:cubicBezTo>
                  <a:cubicBezTo>
                    <a:pt x="1525270" y="241300"/>
                    <a:pt x="834390" y="227330"/>
                    <a:pt x="487680" y="194310"/>
                  </a:cubicBezTo>
                  <a:cubicBezTo>
                    <a:pt x="298450" y="176530"/>
                    <a:pt x="114300" y="166370"/>
                    <a:pt x="48260" y="137160"/>
                  </a:cubicBezTo>
                  <a:cubicBezTo>
                    <a:pt x="26670" y="128270"/>
                    <a:pt x="17780" y="118110"/>
                    <a:pt x="10160" y="104140"/>
                  </a:cubicBezTo>
                  <a:cubicBezTo>
                    <a:pt x="2540" y="91440"/>
                    <a:pt x="0" y="69850"/>
                    <a:pt x="3810" y="54610"/>
                  </a:cubicBezTo>
                  <a:cubicBezTo>
                    <a:pt x="7620" y="39370"/>
                    <a:pt x="19050" y="21590"/>
                    <a:pt x="31750" y="12700"/>
                  </a:cubicBezTo>
                  <a:cubicBezTo>
                    <a:pt x="44450" y="3810"/>
                    <a:pt x="81280" y="0"/>
                    <a:pt x="81280" y="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07997" y="6178630"/>
            <a:ext cx="3333653" cy="471488"/>
            <a:chOff x="0" y="0"/>
            <a:chExt cx="4444870" cy="628650"/>
          </a:xfrm>
        </p:grpSpPr>
        <p:sp>
          <p:nvSpPr>
            <p:cNvPr id="12" name="Freeform 12"/>
            <p:cNvSpPr/>
            <p:nvPr/>
          </p:nvSpPr>
          <p:spPr>
            <a:xfrm>
              <a:off x="56264" y="43180"/>
              <a:ext cx="4333785" cy="543560"/>
            </a:xfrm>
            <a:custGeom>
              <a:avLst/>
              <a:gdLst/>
              <a:ahLst/>
              <a:cxnLst/>
              <a:rect l="l" t="t" r="r" b="b"/>
              <a:pathLst>
                <a:path w="4333785" h="543560">
                  <a:moveTo>
                    <a:pt x="4258766" y="153670"/>
                  </a:moveTo>
                  <a:cubicBezTo>
                    <a:pt x="1917310" y="430530"/>
                    <a:pt x="1409490" y="431800"/>
                    <a:pt x="989673" y="459740"/>
                  </a:cubicBezTo>
                  <a:cubicBezTo>
                    <a:pt x="662186" y="481330"/>
                    <a:pt x="252468" y="543560"/>
                    <a:pt x="113971" y="532130"/>
                  </a:cubicBezTo>
                  <a:cubicBezTo>
                    <a:pt x="70691" y="527050"/>
                    <a:pt x="47608" y="523240"/>
                    <a:pt x="28854" y="508000"/>
                  </a:cubicBezTo>
                  <a:cubicBezTo>
                    <a:pt x="12984" y="496570"/>
                    <a:pt x="4328" y="477520"/>
                    <a:pt x="1443" y="461010"/>
                  </a:cubicBezTo>
                  <a:cubicBezTo>
                    <a:pt x="0" y="444500"/>
                    <a:pt x="1443" y="422910"/>
                    <a:pt x="12984" y="408940"/>
                  </a:cubicBezTo>
                  <a:cubicBezTo>
                    <a:pt x="27411" y="389890"/>
                    <a:pt x="62035" y="368300"/>
                    <a:pt x="88003" y="365760"/>
                  </a:cubicBezTo>
                  <a:cubicBezTo>
                    <a:pt x="113971" y="364490"/>
                    <a:pt x="152923" y="381000"/>
                    <a:pt x="170235" y="396240"/>
                  </a:cubicBezTo>
                  <a:cubicBezTo>
                    <a:pt x="184662" y="410210"/>
                    <a:pt x="190433" y="430530"/>
                    <a:pt x="190433" y="447040"/>
                  </a:cubicBezTo>
                  <a:cubicBezTo>
                    <a:pt x="191875" y="463550"/>
                    <a:pt x="186105" y="483870"/>
                    <a:pt x="173121" y="497840"/>
                  </a:cubicBezTo>
                  <a:cubicBezTo>
                    <a:pt x="157251" y="514350"/>
                    <a:pt x="118299" y="532130"/>
                    <a:pt x="93774" y="533400"/>
                  </a:cubicBezTo>
                  <a:cubicBezTo>
                    <a:pt x="73576" y="533400"/>
                    <a:pt x="51936" y="527050"/>
                    <a:pt x="36067" y="514350"/>
                  </a:cubicBezTo>
                  <a:cubicBezTo>
                    <a:pt x="18755" y="500380"/>
                    <a:pt x="1443" y="464820"/>
                    <a:pt x="1443" y="443230"/>
                  </a:cubicBezTo>
                  <a:cubicBezTo>
                    <a:pt x="1443" y="424180"/>
                    <a:pt x="12984" y="406400"/>
                    <a:pt x="24526" y="393700"/>
                  </a:cubicBezTo>
                  <a:cubicBezTo>
                    <a:pt x="37510" y="381000"/>
                    <a:pt x="47608" y="375920"/>
                    <a:pt x="77904" y="367030"/>
                  </a:cubicBezTo>
                  <a:cubicBezTo>
                    <a:pt x="193318" y="335280"/>
                    <a:pt x="708352" y="313690"/>
                    <a:pt x="976689" y="300990"/>
                  </a:cubicBezTo>
                  <a:cubicBezTo>
                    <a:pt x="1195975" y="290830"/>
                    <a:pt x="1357554" y="298450"/>
                    <a:pt x="1572512" y="290830"/>
                  </a:cubicBezTo>
                  <a:cubicBezTo>
                    <a:pt x="1826422" y="281940"/>
                    <a:pt x="2073119" y="279400"/>
                    <a:pt x="2403491" y="248920"/>
                  </a:cubicBezTo>
                  <a:cubicBezTo>
                    <a:pt x="2896884" y="204470"/>
                    <a:pt x="4053906" y="0"/>
                    <a:pt x="4238568" y="7620"/>
                  </a:cubicBezTo>
                  <a:cubicBezTo>
                    <a:pt x="4270307" y="8890"/>
                    <a:pt x="4280406" y="10160"/>
                    <a:pt x="4296275" y="20320"/>
                  </a:cubicBezTo>
                  <a:cubicBezTo>
                    <a:pt x="4310702" y="29210"/>
                    <a:pt x="4326571" y="45720"/>
                    <a:pt x="4329457" y="62230"/>
                  </a:cubicBezTo>
                  <a:cubicBezTo>
                    <a:pt x="4333785" y="81280"/>
                    <a:pt x="4323686" y="114300"/>
                    <a:pt x="4310702" y="129540"/>
                  </a:cubicBezTo>
                  <a:cubicBezTo>
                    <a:pt x="4299161" y="142240"/>
                    <a:pt x="4258766" y="153670"/>
                    <a:pt x="4258766" y="15367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708471" y="6893715"/>
            <a:ext cx="343853" cy="1450658"/>
            <a:chOff x="0" y="0"/>
            <a:chExt cx="458470" cy="1934210"/>
          </a:xfrm>
        </p:grpSpPr>
        <p:sp>
          <p:nvSpPr>
            <p:cNvPr id="14" name="Freeform 14"/>
            <p:cNvSpPr/>
            <p:nvPr/>
          </p:nvSpPr>
          <p:spPr>
            <a:xfrm>
              <a:off x="49530" y="49530"/>
              <a:ext cx="356870" cy="1835150"/>
            </a:xfrm>
            <a:custGeom>
              <a:avLst/>
              <a:gdLst/>
              <a:ahLst/>
              <a:cxnLst/>
              <a:rect l="l" t="t" r="r" b="b"/>
              <a:pathLst>
                <a:path w="356870" h="1835150">
                  <a:moveTo>
                    <a:pt x="356870" y="95250"/>
                  </a:moveTo>
                  <a:cubicBezTo>
                    <a:pt x="224790" y="1400810"/>
                    <a:pt x="234950" y="1525270"/>
                    <a:pt x="215900" y="1628140"/>
                  </a:cubicBezTo>
                  <a:cubicBezTo>
                    <a:pt x="203200" y="1696720"/>
                    <a:pt x="185420" y="1761490"/>
                    <a:pt x="162560" y="1794510"/>
                  </a:cubicBezTo>
                  <a:cubicBezTo>
                    <a:pt x="149860" y="1813560"/>
                    <a:pt x="137160" y="1824990"/>
                    <a:pt x="118110" y="1830070"/>
                  </a:cubicBezTo>
                  <a:cubicBezTo>
                    <a:pt x="96520" y="1835150"/>
                    <a:pt x="57150" y="1832610"/>
                    <a:pt x="36830" y="1818640"/>
                  </a:cubicBezTo>
                  <a:cubicBezTo>
                    <a:pt x="17780" y="1804670"/>
                    <a:pt x="2540" y="1767840"/>
                    <a:pt x="1270" y="1744980"/>
                  </a:cubicBezTo>
                  <a:cubicBezTo>
                    <a:pt x="0" y="1725930"/>
                    <a:pt x="7620" y="1705610"/>
                    <a:pt x="20320" y="1692910"/>
                  </a:cubicBezTo>
                  <a:cubicBezTo>
                    <a:pt x="35560" y="1676400"/>
                    <a:pt x="71120" y="1658620"/>
                    <a:pt x="95250" y="1659890"/>
                  </a:cubicBezTo>
                  <a:cubicBezTo>
                    <a:pt x="119380" y="1662430"/>
                    <a:pt x="152400" y="1685290"/>
                    <a:pt x="165100" y="1704340"/>
                  </a:cubicBezTo>
                  <a:cubicBezTo>
                    <a:pt x="175260" y="1719580"/>
                    <a:pt x="177800" y="1741170"/>
                    <a:pt x="175260" y="1758950"/>
                  </a:cubicBezTo>
                  <a:cubicBezTo>
                    <a:pt x="172720" y="1776730"/>
                    <a:pt x="165100" y="1797050"/>
                    <a:pt x="149860" y="1809750"/>
                  </a:cubicBezTo>
                  <a:cubicBezTo>
                    <a:pt x="133350" y="1823720"/>
                    <a:pt x="93980" y="1835150"/>
                    <a:pt x="72390" y="1833880"/>
                  </a:cubicBezTo>
                  <a:cubicBezTo>
                    <a:pt x="53340" y="1831340"/>
                    <a:pt x="34290" y="1821180"/>
                    <a:pt x="22860" y="1805940"/>
                  </a:cubicBezTo>
                  <a:cubicBezTo>
                    <a:pt x="8890" y="1788160"/>
                    <a:pt x="2540" y="1756410"/>
                    <a:pt x="3810" y="1725930"/>
                  </a:cubicBezTo>
                  <a:cubicBezTo>
                    <a:pt x="5080" y="1686560"/>
                    <a:pt x="35560" y="1648460"/>
                    <a:pt x="45720" y="1592580"/>
                  </a:cubicBezTo>
                  <a:cubicBezTo>
                    <a:pt x="62230" y="1499870"/>
                    <a:pt x="53340" y="1380490"/>
                    <a:pt x="67310" y="1223010"/>
                  </a:cubicBezTo>
                  <a:cubicBezTo>
                    <a:pt x="92710" y="943610"/>
                    <a:pt x="157480" y="190500"/>
                    <a:pt x="203200" y="62230"/>
                  </a:cubicBezTo>
                  <a:cubicBezTo>
                    <a:pt x="213360" y="34290"/>
                    <a:pt x="219710" y="26670"/>
                    <a:pt x="233680" y="16510"/>
                  </a:cubicBezTo>
                  <a:cubicBezTo>
                    <a:pt x="247650" y="5080"/>
                    <a:pt x="270510" y="0"/>
                    <a:pt x="287020" y="1270"/>
                  </a:cubicBezTo>
                  <a:cubicBezTo>
                    <a:pt x="304800" y="2540"/>
                    <a:pt x="325120" y="11430"/>
                    <a:pt x="336550" y="25400"/>
                  </a:cubicBezTo>
                  <a:cubicBezTo>
                    <a:pt x="350520" y="40640"/>
                    <a:pt x="356870" y="95250"/>
                    <a:pt x="356870" y="9525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76994" y="1905073"/>
            <a:ext cx="4874526" cy="1808275"/>
            <a:chOff x="0" y="0"/>
            <a:chExt cx="1283826" cy="47625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83826" cy="476253"/>
            </a:xfrm>
            <a:custGeom>
              <a:avLst/>
              <a:gdLst/>
              <a:ahLst/>
              <a:cxnLst/>
              <a:rect l="l" t="t" r="r" b="b"/>
              <a:pathLst>
                <a:path w="1283826" h="476253">
                  <a:moveTo>
                    <a:pt x="41294" y="0"/>
                  </a:moveTo>
                  <a:lnTo>
                    <a:pt x="1242532" y="0"/>
                  </a:lnTo>
                  <a:cubicBezTo>
                    <a:pt x="1253483" y="0"/>
                    <a:pt x="1263987" y="4351"/>
                    <a:pt x="1271731" y="12095"/>
                  </a:cubicBezTo>
                  <a:cubicBezTo>
                    <a:pt x="1279475" y="19839"/>
                    <a:pt x="1283826" y="30342"/>
                    <a:pt x="1283826" y="41294"/>
                  </a:cubicBezTo>
                  <a:lnTo>
                    <a:pt x="1283826" y="434959"/>
                  </a:lnTo>
                  <a:cubicBezTo>
                    <a:pt x="1283826" y="457765"/>
                    <a:pt x="1265338" y="476253"/>
                    <a:pt x="1242532" y="476253"/>
                  </a:cubicBezTo>
                  <a:lnTo>
                    <a:pt x="41294" y="476253"/>
                  </a:lnTo>
                  <a:cubicBezTo>
                    <a:pt x="30342" y="476253"/>
                    <a:pt x="19839" y="471903"/>
                    <a:pt x="12095" y="464159"/>
                  </a:cubicBezTo>
                  <a:cubicBezTo>
                    <a:pt x="4351" y="456414"/>
                    <a:pt x="0" y="445911"/>
                    <a:pt x="0" y="434959"/>
                  </a:cubicBezTo>
                  <a:lnTo>
                    <a:pt x="0" y="41294"/>
                  </a:lnTo>
                  <a:cubicBezTo>
                    <a:pt x="0" y="18488"/>
                    <a:pt x="18488" y="0"/>
                    <a:pt x="4129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457EC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283826" cy="5334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211006" y="392371"/>
            <a:ext cx="7865988" cy="86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1: In your pairs, think about the qualities of a real-life hero and finish off the 5 sentences. 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6248377" y="7971920"/>
            <a:ext cx="5184137" cy="1874335"/>
            <a:chOff x="0" y="0"/>
            <a:chExt cx="1365369" cy="49365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365369" cy="493652"/>
            </a:xfrm>
            <a:custGeom>
              <a:avLst/>
              <a:gdLst/>
              <a:ahLst/>
              <a:cxnLst/>
              <a:rect l="l" t="t" r="r" b="b"/>
              <a:pathLst>
                <a:path w="1365369" h="493652">
                  <a:moveTo>
                    <a:pt x="38828" y="0"/>
                  </a:moveTo>
                  <a:lnTo>
                    <a:pt x="1326541" y="0"/>
                  </a:lnTo>
                  <a:cubicBezTo>
                    <a:pt x="1347986" y="0"/>
                    <a:pt x="1365369" y="17384"/>
                    <a:pt x="1365369" y="38828"/>
                  </a:cubicBezTo>
                  <a:lnTo>
                    <a:pt x="1365369" y="454824"/>
                  </a:lnTo>
                  <a:cubicBezTo>
                    <a:pt x="1365369" y="465122"/>
                    <a:pt x="1361279" y="474998"/>
                    <a:pt x="1353997" y="482280"/>
                  </a:cubicBezTo>
                  <a:cubicBezTo>
                    <a:pt x="1346715" y="489561"/>
                    <a:pt x="1336839" y="493652"/>
                    <a:pt x="1326541" y="493652"/>
                  </a:cubicBezTo>
                  <a:lnTo>
                    <a:pt x="38828" y="493652"/>
                  </a:lnTo>
                  <a:cubicBezTo>
                    <a:pt x="28530" y="493652"/>
                    <a:pt x="18654" y="489561"/>
                    <a:pt x="11372" y="482280"/>
                  </a:cubicBezTo>
                  <a:cubicBezTo>
                    <a:pt x="4091" y="474998"/>
                    <a:pt x="0" y="465122"/>
                    <a:pt x="0" y="454824"/>
                  </a:cubicBezTo>
                  <a:lnTo>
                    <a:pt x="0" y="38828"/>
                  </a:lnTo>
                  <a:cubicBezTo>
                    <a:pt x="0" y="17384"/>
                    <a:pt x="17384" y="0"/>
                    <a:pt x="388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457EC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1365369" cy="5508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3336362" y="5780644"/>
            <a:ext cx="4615158" cy="1818263"/>
            <a:chOff x="0" y="0"/>
            <a:chExt cx="1215515" cy="4788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215515" cy="478884"/>
            </a:xfrm>
            <a:custGeom>
              <a:avLst/>
              <a:gdLst/>
              <a:ahLst/>
              <a:cxnLst/>
              <a:rect l="l" t="t" r="r" b="b"/>
              <a:pathLst>
                <a:path w="1215515" h="478884">
                  <a:moveTo>
                    <a:pt x="43615" y="0"/>
                  </a:moveTo>
                  <a:lnTo>
                    <a:pt x="1171900" y="0"/>
                  </a:lnTo>
                  <a:cubicBezTo>
                    <a:pt x="1183467" y="0"/>
                    <a:pt x="1194561" y="4595"/>
                    <a:pt x="1202740" y="12775"/>
                  </a:cubicBezTo>
                  <a:cubicBezTo>
                    <a:pt x="1210920" y="20954"/>
                    <a:pt x="1215515" y="32048"/>
                    <a:pt x="1215515" y="43615"/>
                  </a:cubicBezTo>
                  <a:lnTo>
                    <a:pt x="1215515" y="435269"/>
                  </a:lnTo>
                  <a:cubicBezTo>
                    <a:pt x="1215515" y="459357"/>
                    <a:pt x="1195988" y="478884"/>
                    <a:pt x="1171900" y="478884"/>
                  </a:cubicBezTo>
                  <a:lnTo>
                    <a:pt x="43615" y="478884"/>
                  </a:lnTo>
                  <a:cubicBezTo>
                    <a:pt x="32048" y="478884"/>
                    <a:pt x="20954" y="474289"/>
                    <a:pt x="12775" y="466110"/>
                  </a:cubicBezTo>
                  <a:cubicBezTo>
                    <a:pt x="4595" y="457930"/>
                    <a:pt x="0" y="446837"/>
                    <a:pt x="0" y="435269"/>
                  </a:cubicBezTo>
                  <a:lnTo>
                    <a:pt x="0" y="43615"/>
                  </a:lnTo>
                  <a:cubicBezTo>
                    <a:pt x="0" y="32048"/>
                    <a:pt x="4595" y="20954"/>
                    <a:pt x="12775" y="12775"/>
                  </a:cubicBezTo>
                  <a:cubicBezTo>
                    <a:pt x="20954" y="4595"/>
                    <a:pt x="32048" y="0"/>
                    <a:pt x="4361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457EC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57150"/>
              <a:ext cx="1215515" cy="5360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401151" y="2414363"/>
            <a:ext cx="4879253" cy="1963873"/>
            <a:chOff x="0" y="0"/>
            <a:chExt cx="1285071" cy="51723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285071" cy="517234"/>
            </a:xfrm>
            <a:custGeom>
              <a:avLst/>
              <a:gdLst/>
              <a:ahLst/>
              <a:cxnLst/>
              <a:rect l="l" t="t" r="r" b="b"/>
              <a:pathLst>
                <a:path w="1285071" h="517234">
                  <a:moveTo>
                    <a:pt x="41254" y="0"/>
                  </a:moveTo>
                  <a:lnTo>
                    <a:pt x="1243816" y="0"/>
                  </a:lnTo>
                  <a:cubicBezTo>
                    <a:pt x="1254758" y="0"/>
                    <a:pt x="1265251" y="4346"/>
                    <a:pt x="1272988" y="12083"/>
                  </a:cubicBezTo>
                  <a:cubicBezTo>
                    <a:pt x="1280724" y="19820"/>
                    <a:pt x="1285071" y="30313"/>
                    <a:pt x="1285071" y="41254"/>
                  </a:cubicBezTo>
                  <a:lnTo>
                    <a:pt x="1285071" y="475980"/>
                  </a:lnTo>
                  <a:cubicBezTo>
                    <a:pt x="1285071" y="498764"/>
                    <a:pt x="1266600" y="517234"/>
                    <a:pt x="1243816" y="517234"/>
                  </a:cubicBezTo>
                  <a:lnTo>
                    <a:pt x="41254" y="517234"/>
                  </a:lnTo>
                  <a:cubicBezTo>
                    <a:pt x="18470" y="517234"/>
                    <a:pt x="0" y="498764"/>
                    <a:pt x="0" y="475980"/>
                  </a:cubicBezTo>
                  <a:lnTo>
                    <a:pt x="0" y="41254"/>
                  </a:lnTo>
                  <a:cubicBezTo>
                    <a:pt x="0" y="18470"/>
                    <a:pt x="18470" y="0"/>
                    <a:pt x="4125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457EC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1285071" cy="5743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595518" y="5527243"/>
            <a:ext cx="4754491" cy="1972766"/>
            <a:chOff x="0" y="0"/>
            <a:chExt cx="1252212" cy="51957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252212" cy="519576"/>
            </a:xfrm>
            <a:custGeom>
              <a:avLst/>
              <a:gdLst/>
              <a:ahLst/>
              <a:cxnLst/>
              <a:rect l="l" t="t" r="r" b="b"/>
              <a:pathLst>
                <a:path w="1252212" h="519576">
                  <a:moveTo>
                    <a:pt x="42337" y="0"/>
                  </a:moveTo>
                  <a:lnTo>
                    <a:pt x="1209875" y="0"/>
                  </a:lnTo>
                  <a:cubicBezTo>
                    <a:pt x="1221103" y="0"/>
                    <a:pt x="1231872" y="4460"/>
                    <a:pt x="1239812" y="12400"/>
                  </a:cubicBezTo>
                  <a:cubicBezTo>
                    <a:pt x="1247751" y="20340"/>
                    <a:pt x="1252212" y="31108"/>
                    <a:pt x="1252212" y="42337"/>
                  </a:cubicBezTo>
                  <a:lnTo>
                    <a:pt x="1252212" y="477239"/>
                  </a:lnTo>
                  <a:cubicBezTo>
                    <a:pt x="1252212" y="488468"/>
                    <a:pt x="1247751" y="499236"/>
                    <a:pt x="1239812" y="507176"/>
                  </a:cubicBezTo>
                  <a:cubicBezTo>
                    <a:pt x="1231872" y="515116"/>
                    <a:pt x="1221103" y="519576"/>
                    <a:pt x="1209875" y="519576"/>
                  </a:cubicBezTo>
                  <a:lnTo>
                    <a:pt x="42337" y="519576"/>
                  </a:lnTo>
                  <a:cubicBezTo>
                    <a:pt x="31108" y="519576"/>
                    <a:pt x="20340" y="515116"/>
                    <a:pt x="12400" y="507176"/>
                  </a:cubicBezTo>
                  <a:cubicBezTo>
                    <a:pt x="4460" y="499236"/>
                    <a:pt x="0" y="488468"/>
                    <a:pt x="0" y="477239"/>
                  </a:cubicBezTo>
                  <a:lnTo>
                    <a:pt x="0" y="42337"/>
                  </a:lnTo>
                  <a:cubicBezTo>
                    <a:pt x="0" y="31108"/>
                    <a:pt x="4460" y="20340"/>
                    <a:pt x="12400" y="12400"/>
                  </a:cubicBezTo>
                  <a:cubicBezTo>
                    <a:pt x="20340" y="4460"/>
                    <a:pt x="31108" y="0"/>
                    <a:pt x="423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457EC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1252212" cy="5767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03594" y="3871588"/>
            <a:ext cx="7384406" cy="6415412"/>
          </a:xfrm>
          <a:custGeom>
            <a:avLst/>
            <a:gdLst/>
            <a:ahLst/>
            <a:cxnLst/>
            <a:rect l="l" t="t" r="r" b="b"/>
            <a:pathLst>
              <a:path w="7384406" h="6415412">
                <a:moveTo>
                  <a:pt x="0" y="0"/>
                </a:moveTo>
                <a:lnTo>
                  <a:pt x="7384406" y="0"/>
                </a:lnTo>
                <a:lnTo>
                  <a:pt x="7384406" y="6415412"/>
                </a:lnTo>
                <a:lnTo>
                  <a:pt x="0" y="64154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312" t="-93923" b="-838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12464055" y="97131"/>
            <a:ext cx="5293184" cy="3907332"/>
          </a:xfrm>
          <a:custGeom>
            <a:avLst/>
            <a:gdLst/>
            <a:ahLst/>
            <a:cxnLst/>
            <a:rect l="l" t="t" r="r" b="b"/>
            <a:pathLst>
              <a:path w="5293184" h="3907332">
                <a:moveTo>
                  <a:pt x="5293184" y="0"/>
                </a:moveTo>
                <a:lnTo>
                  <a:pt x="0" y="0"/>
                </a:lnTo>
                <a:lnTo>
                  <a:pt x="0" y="3907333"/>
                </a:lnTo>
                <a:lnTo>
                  <a:pt x="5293184" y="3907333"/>
                </a:lnTo>
                <a:lnTo>
                  <a:pt x="5293184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386531" y="1873660"/>
            <a:ext cx="9489358" cy="6579317"/>
            <a:chOff x="0" y="0"/>
            <a:chExt cx="2499255" cy="173282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9255" cy="1732824"/>
            </a:xfrm>
            <a:custGeom>
              <a:avLst/>
              <a:gdLst/>
              <a:ahLst/>
              <a:cxnLst/>
              <a:rect l="l" t="t" r="r" b="b"/>
              <a:pathLst>
                <a:path w="2499255" h="1732824">
                  <a:moveTo>
                    <a:pt x="41608" y="0"/>
                  </a:moveTo>
                  <a:lnTo>
                    <a:pt x="2457646" y="0"/>
                  </a:lnTo>
                  <a:cubicBezTo>
                    <a:pt x="2468682" y="0"/>
                    <a:pt x="2479265" y="4384"/>
                    <a:pt x="2487068" y="12187"/>
                  </a:cubicBezTo>
                  <a:cubicBezTo>
                    <a:pt x="2494871" y="19990"/>
                    <a:pt x="2499255" y="30573"/>
                    <a:pt x="2499255" y="41608"/>
                  </a:cubicBezTo>
                  <a:lnTo>
                    <a:pt x="2499255" y="1691216"/>
                  </a:lnTo>
                  <a:cubicBezTo>
                    <a:pt x="2499255" y="1714196"/>
                    <a:pt x="2480626" y="1732824"/>
                    <a:pt x="2457646" y="1732824"/>
                  </a:cubicBezTo>
                  <a:lnTo>
                    <a:pt x="41608" y="1732824"/>
                  </a:lnTo>
                  <a:cubicBezTo>
                    <a:pt x="30573" y="1732824"/>
                    <a:pt x="19990" y="1728441"/>
                    <a:pt x="12187" y="1720637"/>
                  </a:cubicBezTo>
                  <a:cubicBezTo>
                    <a:pt x="4384" y="1712834"/>
                    <a:pt x="0" y="1702251"/>
                    <a:pt x="0" y="1691216"/>
                  </a:cubicBezTo>
                  <a:lnTo>
                    <a:pt x="0" y="41608"/>
                  </a:lnTo>
                  <a:cubicBezTo>
                    <a:pt x="0" y="30573"/>
                    <a:pt x="4384" y="19990"/>
                    <a:pt x="12187" y="12187"/>
                  </a:cubicBezTo>
                  <a:cubicBezTo>
                    <a:pt x="19990" y="4384"/>
                    <a:pt x="30573" y="0"/>
                    <a:pt x="41608" y="0"/>
                  </a:cubicBezTo>
                  <a:close/>
                </a:path>
              </a:pathLst>
            </a:custGeom>
            <a:solidFill>
              <a:srgbClr val="F0E8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499255" cy="17804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019130" y="-83844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4963" y="2354826"/>
            <a:ext cx="8066637" cy="6427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LIVING KIDNEY DONATION?</a:t>
            </a:r>
          </a:p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</a:t>
            </a:r>
          </a:p>
          <a:p>
            <a:pPr algn="just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This is when a living person gives one of their healthy kidneys to someone whose kidneys are not working very well.</a:t>
            </a:r>
          </a:p>
          <a:p>
            <a:pPr algn="just">
              <a:lnSpc>
                <a:spcPts val="4199"/>
              </a:lnSpc>
            </a:pPr>
            <a:endParaRPr lang="en-US" sz="2999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The person who donates their kidney is called a </a:t>
            </a: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donor</a:t>
            </a: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. Usually, a donor is a close family, friend or relative of the person who needs a kidney transplant.</a:t>
            </a:r>
          </a:p>
          <a:p>
            <a:pPr algn="just">
              <a:lnSpc>
                <a:spcPts val="4199"/>
              </a:lnSpc>
            </a:pPr>
            <a:endParaRPr lang="en-US" sz="29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062640" y="1124640"/>
            <a:ext cx="4096013" cy="1498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2841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mum is a living Kidney donor and a real life hero!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375025" y="2160792"/>
            <a:ext cx="4919636" cy="3631586"/>
          </a:xfrm>
          <a:custGeom>
            <a:avLst/>
            <a:gdLst/>
            <a:ahLst/>
            <a:cxnLst/>
            <a:rect l="l" t="t" r="r" b="b"/>
            <a:pathLst>
              <a:path w="4919636" h="3631586">
                <a:moveTo>
                  <a:pt x="0" y="0"/>
                </a:moveTo>
                <a:lnTo>
                  <a:pt x="4919636" y="0"/>
                </a:lnTo>
                <a:lnTo>
                  <a:pt x="4919636" y="3631586"/>
                </a:lnTo>
                <a:lnTo>
                  <a:pt x="0" y="36315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008988" y="2160792"/>
            <a:ext cx="4279012" cy="8126208"/>
          </a:xfrm>
          <a:custGeom>
            <a:avLst/>
            <a:gdLst/>
            <a:ahLst/>
            <a:cxnLst/>
            <a:rect l="l" t="t" r="r" b="b"/>
            <a:pathLst>
              <a:path w="4279012" h="8126208">
                <a:moveTo>
                  <a:pt x="0" y="0"/>
                </a:moveTo>
                <a:lnTo>
                  <a:pt x="4279012" y="0"/>
                </a:lnTo>
                <a:lnTo>
                  <a:pt x="4279012" y="8126208"/>
                </a:lnTo>
                <a:lnTo>
                  <a:pt x="0" y="81262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2001" t="-54135" r="-35681" b="-2587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502674" y="1969984"/>
            <a:ext cx="8641326" cy="6207842"/>
            <a:chOff x="0" y="0"/>
            <a:chExt cx="2275905" cy="16349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5905" cy="1634987"/>
            </a:xfrm>
            <a:custGeom>
              <a:avLst/>
              <a:gdLst/>
              <a:ahLst/>
              <a:cxnLst/>
              <a:rect l="l" t="t" r="r" b="b"/>
              <a:pathLst>
                <a:path w="2275905" h="1634987">
                  <a:moveTo>
                    <a:pt x="45692" y="0"/>
                  </a:moveTo>
                  <a:lnTo>
                    <a:pt x="2230213" y="0"/>
                  </a:lnTo>
                  <a:cubicBezTo>
                    <a:pt x="2242331" y="0"/>
                    <a:pt x="2253953" y="4814"/>
                    <a:pt x="2262522" y="13383"/>
                  </a:cubicBezTo>
                  <a:cubicBezTo>
                    <a:pt x="2271091" y="21952"/>
                    <a:pt x="2275905" y="33574"/>
                    <a:pt x="2275905" y="45692"/>
                  </a:cubicBezTo>
                  <a:lnTo>
                    <a:pt x="2275905" y="1589295"/>
                  </a:lnTo>
                  <a:cubicBezTo>
                    <a:pt x="2275905" y="1601414"/>
                    <a:pt x="2271091" y="1613036"/>
                    <a:pt x="2262522" y="1621604"/>
                  </a:cubicBezTo>
                  <a:cubicBezTo>
                    <a:pt x="2253953" y="1630173"/>
                    <a:pt x="2242331" y="1634987"/>
                    <a:pt x="2230213" y="1634987"/>
                  </a:cubicBezTo>
                  <a:lnTo>
                    <a:pt x="45692" y="1634987"/>
                  </a:lnTo>
                  <a:cubicBezTo>
                    <a:pt x="33574" y="1634987"/>
                    <a:pt x="21952" y="1630173"/>
                    <a:pt x="13383" y="1621604"/>
                  </a:cubicBezTo>
                  <a:cubicBezTo>
                    <a:pt x="4814" y="1613036"/>
                    <a:pt x="0" y="1601414"/>
                    <a:pt x="0" y="1589295"/>
                  </a:cubicBezTo>
                  <a:lnTo>
                    <a:pt x="0" y="45692"/>
                  </a:lnTo>
                  <a:cubicBezTo>
                    <a:pt x="0" y="33574"/>
                    <a:pt x="4814" y="21952"/>
                    <a:pt x="13383" y="13383"/>
                  </a:cubicBezTo>
                  <a:cubicBezTo>
                    <a:pt x="21952" y="4814"/>
                    <a:pt x="33574" y="0"/>
                    <a:pt x="45692" y="0"/>
                  </a:cubicBezTo>
                  <a:close/>
                </a:path>
              </a:pathLst>
            </a:custGeom>
            <a:solidFill>
              <a:srgbClr val="DE0046">
                <a:alpha val="2078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275905" cy="16826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46136" y="2261938"/>
            <a:ext cx="7918760" cy="5040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a KIDNEY TRANSPLANT?</a:t>
            </a:r>
          </a:p>
          <a:p>
            <a:pPr algn="just">
              <a:lnSpc>
                <a:spcPts val="4376"/>
              </a:lnSpc>
              <a:spcBef>
                <a:spcPct val="0"/>
              </a:spcBef>
            </a:pPr>
            <a:endParaRPr lang="en-US" sz="3000" b="1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kidney transplant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is the special surgery that is carried out to replace a diseased or damaged kidney with a healthy kidney (from a donor). </a:t>
            </a:r>
          </a:p>
          <a:p>
            <a:pPr algn="just">
              <a:lnSpc>
                <a:spcPts val="4376"/>
              </a:lnSpc>
              <a:spcBef>
                <a:spcPct val="0"/>
              </a:spcBef>
            </a:pPr>
            <a:endParaRPr lang="en-US" sz="3000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 kidney transplant can help someone lead a better life and live for longer.</a:t>
            </a:r>
            <a:endParaRPr lang="en-US" sz="3000" b="1" dirty="0">
              <a:solidFill>
                <a:srgbClr val="D3303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768534" y="258722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23331" y="2933700"/>
            <a:ext cx="3223023" cy="1659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93"/>
              </a:lnSpc>
            </a:pPr>
            <a:r>
              <a:rPr lang="en-US" sz="2352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Aunty had a successful kidney transplant!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8534" y="258722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3" name="Freeform 3"/>
          <p:cNvSpPr/>
          <p:nvPr/>
        </p:nvSpPr>
        <p:spPr>
          <a:xfrm>
            <a:off x="8369409" y="1855839"/>
            <a:ext cx="3552968" cy="2840942"/>
          </a:xfrm>
          <a:custGeom>
            <a:avLst/>
            <a:gdLst/>
            <a:ahLst/>
            <a:cxnLst/>
            <a:rect l="l" t="t" r="r" b="b"/>
            <a:pathLst>
              <a:path w="3922331" h="2895394">
                <a:moveTo>
                  <a:pt x="0" y="0"/>
                </a:moveTo>
                <a:lnTo>
                  <a:pt x="3922331" y="0"/>
                </a:lnTo>
                <a:lnTo>
                  <a:pt x="3922331" y="2895393"/>
                </a:lnTo>
                <a:lnTo>
                  <a:pt x="0" y="2895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0006873" y="1042363"/>
            <a:ext cx="8306527" cy="9149756"/>
          </a:xfrm>
          <a:custGeom>
            <a:avLst/>
            <a:gdLst/>
            <a:ahLst/>
            <a:cxnLst/>
            <a:rect l="l" t="t" r="r" b="b"/>
            <a:pathLst>
              <a:path w="8306527" h="9149756">
                <a:moveTo>
                  <a:pt x="0" y="0"/>
                </a:moveTo>
                <a:lnTo>
                  <a:pt x="8306527" y="0"/>
                </a:lnTo>
                <a:lnTo>
                  <a:pt x="8306527" y="9149756"/>
                </a:lnTo>
                <a:lnTo>
                  <a:pt x="0" y="914975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983" t="-37311" r="-12813" b="-10438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>
            <a:hlinkClick r:id="rId6" tooltip="https://www.youtube.com/watch?v=dJi1zpoaYzE"/>
          </p:cNvPr>
          <p:cNvSpPr/>
          <p:nvPr/>
        </p:nvSpPr>
        <p:spPr>
          <a:xfrm>
            <a:off x="9144000" y="6129184"/>
            <a:ext cx="2301977" cy="2301977"/>
          </a:xfrm>
          <a:custGeom>
            <a:avLst/>
            <a:gdLst/>
            <a:ahLst/>
            <a:cxnLst/>
            <a:rect l="l" t="t" r="r" b="b"/>
            <a:pathLst>
              <a:path w="2301977" h="2301977">
                <a:moveTo>
                  <a:pt x="0" y="0"/>
                </a:moveTo>
                <a:lnTo>
                  <a:pt x="2301977" y="0"/>
                </a:lnTo>
                <a:lnTo>
                  <a:pt x="2301977" y="2301977"/>
                </a:lnTo>
                <a:lnTo>
                  <a:pt x="0" y="23019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8787673" y="2302146"/>
            <a:ext cx="2792709" cy="1358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43"/>
              </a:lnSpc>
            </a:pPr>
            <a:endParaRPr dirty="0"/>
          </a:p>
          <a:p>
            <a:pPr algn="ctr">
              <a:lnSpc>
                <a:spcPts val="2743"/>
              </a:lnSpc>
            </a:pPr>
            <a:r>
              <a:rPr lang="en-US" sz="1959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sister’s kidney was the right match for me,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379908" y="2967132"/>
            <a:ext cx="7544892" cy="5464029"/>
            <a:chOff x="0" y="0"/>
            <a:chExt cx="2207929" cy="12203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07929" cy="1220374"/>
            </a:xfrm>
            <a:custGeom>
              <a:avLst/>
              <a:gdLst/>
              <a:ahLst/>
              <a:cxnLst/>
              <a:rect l="l" t="t" r="r" b="b"/>
              <a:pathLst>
                <a:path w="2207929" h="1220374">
                  <a:moveTo>
                    <a:pt x="47099" y="0"/>
                  </a:moveTo>
                  <a:lnTo>
                    <a:pt x="2160830" y="0"/>
                  </a:lnTo>
                  <a:cubicBezTo>
                    <a:pt x="2186842" y="0"/>
                    <a:pt x="2207929" y="21087"/>
                    <a:pt x="2207929" y="47099"/>
                  </a:cubicBezTo>
                  <a:lnTo>
                    <a:pt x="2207929" y="1173275"/>
                  </a:lnTo>
                  <a:cubicBezTo>
                    <a:pt x="2207929" y="1185766"/>
                    <a:pt x="2202967" y="1197746"/>
                    <a:pt x="2194134" y="1206579"/>
                  </a:cubicBezTo>
                  <a:cubicBezTo>
                    <a:pt x="2185301" y="1215411"/>
                    <a:pt x="2173321" y="1220374"/>
                    <a:pt x="2160830" y="1220374"/>
                  </a:cubicBezTo>
                  <a:lnTo>
                    <a:pt x="47099" y="1220374"/>
                  </a:lnTo>
                  <a:cubicBezTo>
                    <a:pt x="34607" y="1220374"/>
                    <a:pt x="22628" y="1215411"/>
                    <a:pt x="13795" y="1206579"/>
                  </a:cubicBezTo>
                  <a:cubicBezTo>
                    <a:pt x="4962" y="1197746"/>
                    <a:pt x="0" y="1185766"/>
                    <a:pt x="0" y="1173275"/>
                  </a:cubicBezTo>
                  <a:lnTo>
                    <a:pt x="0" y="47099"/>
                  </a:lnTo>
                  <a:cubicBezTo>
                    <a:pt x="0" y="34607"/>
                    <a:pt x="4962" y="22628"/>
                    <a:pt x="13795" y="13795"/>
                  </a:cubicBezTo>
                  <a:cubicBezTo>
                    <a:pt x="22628" y="4962"/>
                    <a:pt x="34607" y="0"/>
                    <a:pt x="47099" y="0"/>
                  </a:cubicBezTo>
                  <a:close/>
                </a:path>
              </a:pathLst>
            </a:custGeom>
            <a:solidFill>
              <a:srgbClr val="F9CF67">
                <a:alpha val="2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207929" cy="1267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829597" y="3660916"/>
            <a:ext cx="6714203" cy="4468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the easiest way to find a matching donor?</a:t>
            </a:r>
          </a:p>
          <a:p>
            <a:pPr algn="just">
              <a:lnSpc>
                <a:spcPts val="3919"/>
              </a:lnSpc>
            </a:pPr>
            <a:endParaRPr lang="en-US" sz="3000" b="1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919"/>
              </a:lnSpc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most likely that you will find a  suitably matched donor from a 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close family member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or someone who is from the 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same ethnic minority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as yourself.  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>
                  <a:alpha val="83922"/>
                </a:srgbClr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36978" y="4643214"/>
            <a:ext cx="4843514" cy="5657287"/>
          </a:xfrm>
          <a:custGeom>
            <a:avLst/>
            <a:gdLst/>
            <a:ahLst/>
            <a:cxnLst/>
            <a:rect l="l" t="t" r="r" b="b"/>
            <a:pathLst>
              <a:path w="4843514" h="5657287">
                <a:moveTo>
                  <a:pt x="4843514" y="0"/>
                </a:moveTo>
                <a:lnTo>
                  <a:pt x="0" y="0"/>
                </a:lnTo>
                <a:lnTo>
                  <a:pt x="0" y="5657286"/>
                </a:lnTo>
                <a:lnTo>
                  <a:pt x="4843514" y="5657286"/>
                </a:lnTo>
                <a:lnTo>
                  <a:pt x="4843514" y="0"/>
                </a:lnTo>
                <a:close/>
              </a:path>
            </a:pathLst>
          </a:custGeom>
          <a:blipFill>
            <a:blip r:embed="rId3"/>
            <a:stretch>
              <a:fillRect l="-19224" t="-44674" b="-7662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3692313" y="1552114"/>
            <a:ext cx="4768795" cy="3520238"/>
          </a:xfrm>
          <a:custGeom>
            <a:avLst/>
            <a:gdLst/>
            <a:ahLst/>
            <a:cxnLst/>
            <a:rect l="l" t="t" r="r" b="b"/>
            <a:pathLst>
              <a:path w="4768795" h="3520238">
                <a:moveTo>
                  <a:pt x="4768795" y="0"/>
                </a:moveTo>
                <a:lnTo>
                  <a:pt x="0" y="0"/>
                </a:lnTo>
                <a:lnTo>
                  <a:pt x="0" y="3520237"/>
                </a:lnTo>
                <a:lnTo>
                  <a:pt x="4768795" y="3520237"/>
                </a:lnTo>
                <a:lnTo>
                  <a:pt x="4768795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8790763" y="1714500"/>
            <a:ext cx="9192437" cy="6330438"/>
            <a:chOff x="0" y="0"/>
            <a:chExt cx="2305037" cy="1652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05037" cy="1652000"/>
            </a:xfrm>
            <a:custGeom>
              <a:avLst/>
              <a:gdLst/>
              <a:ahLst/>
              <a:cxnLst/>
              <a:rect l="l" t="t" r="r" b="b"/>
              <a:pathLst>
                <a:path w="2305037" h="1652000">
                  <a:moveTo>
                    <a:pt x="45114" y="0"/>
                  </a:moveTo>
                  <a:lnTo>
                    <a:pt x="2259923" y="0"/>
                  </a:lnTo>
                  <a:cubicBezTo>
                    <a:pt x="2271888" y="0"/>
                    <a:pt x="2283363" y="4753"/>
                    <a:pt x="2291824" y="13214"/>
                  </a:cubicBezTo>
                  <a:cubicBezTo>
                    <a:pt x="2300284" y="21674"/>
                    <a:pt x="2305037" y="33149"/>
                    <a:pt x="2305037" y="45114"/>
                  </a:cubicBezTo>
                  <a:lnTo>
                    <a:pt x="2305037" y="1606886"/>
                  </a:lnTo>
                  <a:cubicBezTo>
                    <a:pt x="2305037" y="1631802"/>
                    <a:pt x="2284839" y="1652000"/>
                    <a:pt x="2259923" y="1652000"/>
                  </a:cubicBezTo>
                  <a:lnTo>
                    <a:pt x="45114" y="1652000"/>
                  </a:lnTo>
                  <a:cubicBezTo>
                    <a:pt x="33149" y="1652000"/>
                    <a:pt x="21674" y="1647247"/>
                    <a:pt x="13214" y="1638786"/>
                  </a:cubicBezTo>
                  <a:cubicBezTo>
                    <a:pt x="4753" y="1630326"/>
                    <a:pt x="0" y="1618851"/>
                    <a:pt x="0" y="1606886"/>
                  </a:cubicBezTo>
                  <a:lnTo>
                    <a:pt x="0" y="45114"/>
                  </a:lnTo>
                  <a:cubicBezTo>
                    <a:pt x="0" y="20198"/>
                    <a:pt x="20198" y="0"/>
                    <a:pt x="45114" y="0"/>
                  </a:cubicBezTo>
                  <a:close/>
                </a:path>
              </a:pathLst>
            </a:custGeom>
            <a:solidFill>
              <a:srgbClr val="D9E9FF">
                <a:alpha val="5882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305037" cy="16996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133296" y="2242062"/>
            <a:ext cx="3886829" cy="1755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4"/>
              </a:lnSpc>
            </a:pPr>
            <a:r>
              <a:rPr lang="en-US" sz="2453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How do kidney patients get treatment if they can’t find a donor?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284728" y="-23956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124861" y="2242062"/>
            <a:ext cx="8524240" cy="59703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557"/>
              </a:lnSpc>
            </a:pP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DIALYSIS</a:t>
            </a:r>
          </a:p>
          <a:p>
            <a:pPr algn="just">
              <a:lnSpc>
                <a:spcPts val="3557"/>
              </a:lnSpc>
            </a:pPr>
            <a:endParaRPr lang="en-US" sz="3000" b="1" dirty="0">
              <a:solidFill>
                <a:srgbClr val="000000"/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557"/>
              </a:lnSpc>
            </a:pP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Patients who no longer have working kidneys rely on a special treatment called </a:t>
            </a: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Dialysis</a:t>
            </a: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. It involves connecting the kidney patient to a special machine which </a:t>
            </a: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removes waste products and excess fluid from the blood.</a:t>
            </a: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</a:t>
            </a:r>
          </a:p>
          <a:p>
            <a:pPr algn="just">
              <a:lnSpc>
                <a:spcPts val="3557"/>
              </a:lnSpc>
            </a:pPr>
            <a:endParaRPr lang="en-US" sz="30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557"/>
              </a:lnSpc>
            </a:pP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Most patients have to travel to dialysis </a:t>
            </a:r>
            <a:r>
              <a:rPr lang="en-US" sz="3000" dirty="0" err="1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centres</a:t>
            </a: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or hospitals to receive dialysis </a:t>
            </a: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3 times a week.</a:t>
            </a: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Each session can last </a:t>
            </a:r>
            <a:r>
              <a:rPr lang="en-US" sz="3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up to 4 hours</a:t>
            </a:r>
            <a:r>
              <a:rPr lang="en-US" sz="30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!</a:t>
            </a:r>
          </a:p>
          <a:p>
            <a:pPr algn="just">
              <a:lnSpc>
                <a:spcPts val="3557"/>
              </a:lnSpc>
            </a:pPr>
            <a:endParaRPr lang="en-US" sz="2541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ctr">
              <a:lnSpc>
                <a:spcPts val="3557"/>
              </a:lnSpc>
              <a:spcBef>
                <a:spcPct val="0"/>
              </a:spcBef>
            </a:pPr>
            <a:endParaRPr lang="en-US" sz="2541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532306">
            <a:off x="15864815" y="7669074"/>
            <a:ext cx="1679311" cy="1610040"/>
          </a:xfrm>
          <a:custGeom>
            <a:avLst/>
            <a:gdLst/>
            <a:ahLst/>
            <a:cxnLst/>
            <a:rect l="l" t="t" r="r" b="b"/>
            <a:pathLst>
              <a:path w="1679311" h="1610040">
                <a:moveTo>
                  <a:pt x="0" y="0"/>
                </a:moveTo>
                <a:lnTo>
                  <a:pt x="1679311" y="0"/>
                </a:lnTo>
                <a:lnTo>
                  <a:pt x="1679311" y="1610040"/>
                </a:lnTo>
                <a:lnTo>
                  <a:pt x="0" y="1610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772096">
            <a:off x="1314867" y="6845423"/>
            <a:ext cx="1458113" cy="2521460"/>
          </a:xfrm>
          <a:custGeom>
            <a:avLst/>
            <a:gdLst/>
            <a:ahLst/>
            <a:cxnLst/>
            <a:rect l="l" t="t" r="r" b="b"/>
            <a:pathLst>
              <a:path w="1458113" h="2521460">
                <a:moveTo>
                  <a:pt x="0" y="0"/>
                </a:moveTo>
                <a:lnTo>
                  <a:pt x="1458113" y="0"/>
                </a:lnTo>
                <a:lnTo>
                  <a:pt x="1458113" y="2521460"/>
                </a:lnTo>
                <a:lnTo>
                  <a:pt x="0" y="2521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1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02646" y="177042"/>
            <a:ext cx="2882555" cy="2127850"/>
          </a:xfrm>
          <a:custGeom>
            <a:avLst/>
            <a:gdLst/>
            <a:ahLst/>
            <a:cxnLst/>
            <a:rect l="l" t="t" r="r" b="b"/>
            <a:pathLst>
              <a:path w="2882555" h="2127850">
                <a:moveTo>
                  <a:pt x="0" y="0"/>
                </a:moveTo>
                <a:lnTo>
                  <a:pt x="2882555" y="0"/>
                </a:lnTo>
                <a:lnTo>
                  <a:pt x="2882555" y="2127850"/>
                </a:lnTo>
                <a:lnTo>
                  <a:pt x="0" y="21278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2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14997838" y="304619"/>
            <a:ext cx="2811308" cy="2075256"/>
          </a:xfrm>
          <a:custGeom>
            <a:avLst/>
            <a:gdLst/>
            <a:ahLst/>
            <a:cxnLst/>
            <a:rect l="l" t="t" r="r" b="b"/>
            <a:pathLst>
              <a:path w="2811308" h="2075256">
                <a:moveTo>
                  <a:pt x="2811308" y="0"/>
                </a:moveTo>
                <a:lnTo>
                  <a:pt x="0" y="0"/>
                </a:lnTo>
                <a:lnTo>
                  <a:pt x="0" y="2075256"/>
                </a:lnTo>
                <a:lnTo>
                  <a:pt x="2811308" y="2075256"/>
                </a:lnTo>
                <a:lnTo>
                  <a:pt x="2811308" y="0"/>
                </a:lnTo>
                <a:close/>
              </a:path>
            </a:pathLst>
          </a:custGeom>
          <a:blipFill>
            <a:blip r:embed="rId9">
              <a:alphaModFix amt="62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4532534" y="1799447"/>
            <a:ext cx="9524044" cy="1099926"/>
            <a:chOff x="0" y="0"/>
            <a:chExt cx="2508390" cy="28969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88122" y="618084"/>
            <a:ext cx="2511603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TRUE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178813" y="761222"/>
            <a:ext cx="2542859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FALSE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607032" y="1940470"/>
            <a:ext cx="936179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Today in the UK, it is estimated that around 7.2 million people are currently living with Chronic Kidney Disease (CDK).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568558" y="3273927"/>
            <a:ext cx="936179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Kidney failure is up to five times more common in people from minority ethnic groups.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99503" y="4604305"/>
            <a:ext cx="9299903" cy="763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6" lvl="1" indent="-237493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Patients who stay on dialysis usually live longer and have a better quality of life than kidney transplant patients.  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99140" y="5806836"/>
            <a:ext cx="9400266" cy="1563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9" lvl="1" indent="-237490" algn="just">
              <a:lnSpc>
                <a:spcPts val="3079"/>
              </a:lnSpc>
              <a:buFont typeface="Arial"/>
              <a:buChar char="•"/>
            </a:pPr>
            <a:r>
              <a:rPr lang="en-US" sz="21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Black, South-Asian and minority ethnic patients often have to wait much longer for a successful kidney transplant match than white patients, due to a shortage of suitably matched donors.</a:t>
            </a:r>
          </a:p>
          <a:p>
            <a:pPr algn="just">
              <a:lnSpc>
                <a:spcPts val="3079"/>
              </a:lnSpc>
            </a:pPr>
            <a:endParaRPr lang="en-US" sz="21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917573" y="2913480"/>
            <a:ext cx="12139005" cy="1299949"/>
            <a:chOff x="0" y="-47625"/>
            <a:chExt cx="3197104" cy="342373"/>
          </a:xfrm>
        </p:grpSpPr>
        <p:sp>
          <p:nvSpPr>
            <p:cNvPr id="16" name="Freeform 16"/>
            <p:cNvSpPr/>
            <p:nvPr/>
          </p:nvSpPr>
          <p:spPr>
            <a:xfrm>
              <a:off x="688714" y="5056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532534" y="4435976"/>
            <a:ext cx="9524044" cy="1099926"/>
            <a:chOff x="0" y="0"/>
            <a:chExt cx="2508390" cy="28969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803053" y="5562875"/>
            <a:ext cx="12208423" cy="1706436"/>
            <a:chOff x="0" y="-47625"/>
            <a:chExt cx="3215387" cy="449432"/>
          </a:xfrm>
        </p:grpSpPr>
        <p:sp>
          <p:nvSpPr>
            <p:cNvPr id="22" name="Freeform 22"/>
            <p:cNvSpPr/>
            <p:nvPr/>
          </p:nvSpPr>
          <p:spPr>
            <a:xfrm>
              <a:off x="706997" y="25531"/>
              <a:ext cx="2508390" cy="376276"/>
            </a:xfrm>
            <a:custGeom>
              <a:avLst/>
              <a:gdLst/>
              <a:ahLst/>
              <a:cxnLst/>
              <a:rect l="l" t="t" r="r" b="b"/>
              <a:pathLst>
                <a:path w="2508390" h="376276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364082"/>
                  </a:lnTo>
                  <a:cubicBezTo>
                    <a:pt x="2508390" y="370817"/>
                    <a:pt x="2502931" y="376276"/>
                    <a:pt x="2496197" y="376276"/>
                  </a:cubicBezTo>
                  <a:lnTo>
                    <a:pt x="12193" y="376276"/>
                  </a:lnTo>
                  <a:cubicBezTo>
                    <a:pt x="5459" y="376276"/>
                    <a:pt x="0" y="370817"/>
                    <a:pt x="0" y="364082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2508390" cy="423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487432" y="7503575"/>
            <a:ext cx="9524044" cy="1072530"/>
            <a:chOff x="0" y="0"/>
            <a:chExt cx="2508390" cy="28247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508390" cy="282477"/>
            </a:xfrm>
            <a:custGeom>
              <a:avLst/>
              <a:gdLst/>
              <a:ahLst/>
              <a:cxnLst/>
              <a:rect l="l" t="t" r="r" b="b"/>
              <a:pathLst>
                <a:path w="2508390" h="282477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0284"/>
                  </a:lnTo>
                  <a:cubicBezTo>
                    <a:pt x="2508390" y="277018"/>
                    <a:pt x="2502931" y="282477"/>
                    <a:pt x="2496197" y="282477"/>
                  </a:cubicBezTo>
                  <a:lnTo>
                    <a:pt x="12193" y="282477"/>
                  </a:lnTo>
                  <a:cubicBezTo>
                    <a:pt x="5459" y="282477"/>
                    <a:pt x="0" y="277018"/>
                    <a:pt x="0" y="270284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508390" cy="330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5205143" y="291385"/>
            <a:ext cx="8620665" cy="949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5"/>
              </a:lnSpc>
            </a:pPr>
            <a:r>
              <a:rPr lang="en-US" sz="273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ACTIVITY 2: In your pairs, draw lines to match each statement to the correct side. (True or False?)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4532287" y="7658205"/>
            <a:ext cx="9212459" cy="763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In Islam, it is not permitted to donate your kidneys in order to save someone’s life. 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4567847" y="8784662"/>
            <a:ext cx="9524044" cy="1072530"/>
            <a:chOff x="0" y="0"/>
            <a:chExt cx="2508390" cy="282477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508390" cy="282477"/>
            </a:xfrm>
            <a:custGeom>
              <a:avLst/>
              <a:gdLst/>
              <a:ahLst/>
              <a:cxnLst/>
              <a:rect l="l" t="t" r="r" b="b"/>
              <a:pathLst>
                <a:path w="2508390" h="282477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0284"/>
                  </a:lnTo>
                  <a:cubicBezTo>
                    <a:pt x="2508390" y="277018"/>
                    <a:pt x="2502931" y="282477"/>
                    <a:pt x="2496197" y="282477"/>
                  </a:cubicBezTo>
                  <a:lnTo>
                    <a:pt x="12193" y="282477"/>
                  </a:lnTo>
                  <a:cubicBezTo>
                    <a:pt x="5459" y="282477"/>
                    <a:pt x="0" y="277018"/>
                    <a:pt x="0" y="270284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2508390" cy="3205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474978" lvl="1" indent="-237489" algn="l">
                <a:lnSpc>
                  <a:spcPts val="3079"/>
                </a:lnSpc>
                <a:buFont typeface="Arial"/>
                <a:buChar char="•"/>
              </a:pPr>
              <a:r>
                <a:rPr lang="en-US" sz="21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Living with one kidney can shorten your life.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532306">
            <a:off x="15864815" y="7669074"/>
            <a:ext cx="1679311" cy="1610040"/>
          </a:xfrm>
          <a:custGeom>
            <a:avLst/>
            <a:gdLst/>
            <a:ahLst/>
            <a:cxnLst/>
            <a:rect l="l" t="t" r="r" b="b"/>
            <a:pathLst>
              <a:path w="1679311" h="1610040">
                <a:moveTo>
                  <a:pt x="0" y="0"/>
                </a:moveTo>
                <a:lnTo>
                  <a:pt x="1679311" y="0"/>
                </a:lnTo>
                <a:lnTo>
                  <a:pt x="1679311" y="1610040"/>
                </a:lnTo>
                <a:lnTo>
                  <a:pt x="0" y="1610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772096">
            <a:off x="1314867" y="6845423"/>
            <a:ext cx="1458113" cy="2521460"/>
          </a:xfrm>
          <a:custGeom>
            <a:avLst/>
            <a:gdLst/>
            <a:ahLst/>
            <a:cxnLst/>
            <a:rect l="l" t="t" r="r" b="b"/>
            <a:pathLst>
              <a:path w="1458113" h="2521460">
                <a:moveTo>
                  <a:pt x="0" y="0"/>
                </a:moveTo>
                <a:lnTo>
                  <a:pt x="1458113" y="0"/>
                </a:lnTo>
                <a:lnTo>
                  <a:pt x="1458113" y="2521460"/>
                </a:lnTo>
                <a:lnTo>
                  <a:pt x="0" y="25214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1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02646" y="177042"/>
            <a:ext cx="2882555" cy="2127850"/>
          </a:xfrm>
          <a:custGeom>
            <a:avLst/>
            <a:gdLst/>
            <a:ahLst/>
            <a:cxnLst/>
            <a:rect l="l" t="t" r="r" b="b"/>
            <a:pathLst>
              <a:path w="2882555" h="2127850">
                <a:moveTo>
                  <a:pt x="0" y="0"/>
                </a:moveTo>
                <a:lnTo>
                  <a:pt x="2882555" y="0"/>
                </a:lnTo>
                <a:lnTo>
                  <a:pt x="2882555" y="2127850"/>
                </a:lnTo>
                <a:lnTo>
                  <a:pt x="0" y="21278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2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14997838" y="304619"/>
            <a:ext cx="2811308" cy="2075256"/>
          </a:xfrm>
          <a:custGeom>
            <a:avLst/>
            <a:gdLst/>
            <a:ahLst/>
            <a:cxnLst/>
            <a:rect l="l" t="t" r="r" b="b"/>
            <a:pathLst>
              <a:path w="2811308" h="2075256">
                <a:moveTo>
                  <a:pt x="2811308" y="0"/>
                </a:moveTo>
                <a:lnTo>
                  <a:pt x="0" y="0"/>
                </a:lnTo>
                <a:lnTo>
                  <a:pt x="0" y="2075256"/>
                </a:lnTo>
                <a:lnTo>
                  <a:pt x="2811308" y="2075256"/>
                </a:lnTo>
                <a:lnTo>
                  <a:pt x="2811308" y="0"/>
                </a:lnTo>
                <a:close/>
              </a:path>
            </a:pathLst>
          </a:custGeom>
          <a:blipFill>
            <a:blip r:embed="rId9">
              <a:alphaModFix amt="62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4597539" y="1838928"/>
            <a:ext cx="9524044" cy="1099926"/>
            <a:chOff x="0" y="0"/>
            <a:chExt cx="2508390" cy="28969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88122" y="618084"/>
            <a:ext cx="2511603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TRUE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178813" y="761222"/>
            <a:ext cx="2542859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FALSE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607032" y="1940470"/>
            <a:ext cx="936179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Today in the UK, it is estimated that around 7.2 million people are currently living with Chronic Kidney Disease (CDK).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568558" y="3273927"/>
            <a:ext cx="9361792" cy="76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Kidney failure is up to five times more common in people from minority ethnic groups. 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99503" y="4604305"/>
            <a:ext cx="9299903" cy="763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86" lvl="1" indent="-237493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Patients who stay on dialysis usually live longer and have a better quality of life than kidney transplant patients.  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499140" y="5806836"/>
            <a:ext cx="9400266" cy="1563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74979" lvl="1" indent="-237490" algn="just">
              <a:lnSpc>
                <a:spcPts val="3079"/>
              </a:lnSpc>
              <a:buFont typeface="Arial"/>
              <a:buChar char="•"/>
            </a:pPr>
            <a:r>
              <a:rPr lang="en-US" sz="21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Black, South Asian and minority ethnic patients often have to wait much longer for a successful kidney transplant match than White patients, due to a shortage of suitably matched donors.</a:t>
            </a:r>
          </a:p>
          <a:p>
            <a:pPr algn="just">
              <a:lnSpc>
                <a:spcPts val="3079"/>
              </a:lnSpc>
            </a:pPr>
            <a:endParaRPr lang="en-US" sz="21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2762866" y="2954446"/>
            <a:ext cx="11377534" cy="1280752"/>
            <a:chOff x="0" y="-47625"/>
            <a:chExt cx="2996552" cy="337317"/>
          </a:xfrm>
        </p:grpSpPr>
        <p:sp>
          <p:nvSpPr>
            <p:cNvPr id="16" name="Freeform 16"/>
            <p:cNvSpPr/>
            <p:nvPr/>
          </p:nvSpPr>
          <p:spPr>
            <a:xfrm>
              <a:off x="488162" y="-5541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647013" y="4393283"/>
            <a:ext cx="9524044" cy="1099926"/>
            <a:chOff x="0" y="0"/>
            <a:chExt cx="2508390" cy="28969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508390" cy="289692"/>
            </a:xfrm>
            <a:custGeom>
              <a:avLst/>
              <a:gdLst/>
              <a:ahLst/>
              <a:cxnLst/>
              <a:rect l="l" t="t" r="r" b="b"/>
              <a:pathLst>
                <a:path w="2508390" h="289692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7499"/>
                  </a:lnTo>
                  <a:cubicBezTo>
                    <a:pt x="2508390" y="284233"/>
                    <a:pt x="2502931" y="289692"/>
                    <a:pt x="2496197" y="289692"/>
                  </a:cubicBezTo>
                  <a:lnTo>
                    <a:pt x="12193" y="289692"/>
                  </a:lnTo>
                  <a:cubicBezTo>
                    <a:pt x="5459" y="289692"/>
                    <a:pt x="0" y="284233"/>
                    <a:pt x="0" y="277499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47625"/>
              <a:ext cx="2508390" cy="337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120598" y="5644036"/>
            <a:ext cx="11999402" cy="1609498"/>
            <a:chOff x="0" y="-47625"/>
            <a:chExt cx="3160336" cy="423901"/>
          </a:xfrm>
        </p:grpSpPr>
        <p:sp>
          <p:nvSpPr>
            <p:cNvPr id="22" name="Freeform 22"/>
            <p:cNvSpPr/>
            <p:nvPr/>
          </p:nvSpPr>
          <p:spPr>
            <a:xfrm>
              <a:off x="651946" y="-32971"/>
              <a:ext cx="2508390" cy="376276"/>
            </a:xfrm>
            <a:custGeom>
              <a:avLst/>
              <a:gdLst/>
              <a:ahLst/>
              <a:cxnLst/>
              <a:rect l="l" t="t" r="r" b="b"/>
              <a:pathLst>
                <a:path w="2508390" h="376276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364082"/>
                  </a:lnTo>
                  <a:cubicBezTo>
                    <a:pt x="2508390" y="370817"/>
                    <a:pt x="2502931" y="376276"/>
                    <a:pt x="2496197" y="376276"/>
                  </a:cubicBezTo>
                  <a:lnTo>
                    <a:pt x="12193" y="376276"/>
                  </a:lnTo>
                  <a:cubicBezTo>
                    <a:pt x="5459" y="376276"/>
                    <a:pt x="0" y="370817"/>
                    <a:pt x="0" y="364082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47625"/>
              <a:ext cx="2508390" cy="4239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605286" y="7286425"/>
            <a:ext cx="9524044" cy="1072530"/>
            <a:chOff x="0" y="0"/>
            <a:chExt cx="2508390" cy="28247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508390" cy="282477"/>
            </a:xfrm>
            <a:custGeom>
              <a:avLst/>
              <a:gdLst/>
              <a:ahLst/>
              <a:cxnLst/>
              <a:rect l="l" t="t" r="r" b="b"/>
              <a:pathLst>
                <a:path w="2508390" h="282477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0284"/>
                  </a:lnTo>
                  <a:cubicBezTo>
                    <a:pt x="2508390" y="277018"/>
                    <a:pt x="2502931" y="282477"/>
                    <a:pt x="2496197" y="282477"/>
                  </a:cubicBezTo>
                  <a:lnTo>
                    <a:pt x="12193" y="282477"/>
                  </a:lnTo>
                  <a:cubicBezTo>
                    <a:pt x="5459" y="282477"/>
                    <a:pt x="0" y="277018"/>
                    <a:pt x="0" y="270284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47625"/>
              <a:ext cx="2508390" cy="3301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4607032" y="7432885"/>
            <a:ext cx="9263695" cy="7632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74981" lvl="1" indent="-237491" algn="just">
              <a:lnSpc>
                <a:spcPts val="3080"/>
              </a:lnSpc>
              <a:buFont typeface="Arial"/>
              <a:buChar char="•"/>
            </a:pPr>
            <a:r>
              <a:rPr lang="en-US" sz="2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In Islam, it is not permitted to donate your kidneys in order to save someone’s life. </a:t>
            </a:r>
          </a:p>
        </p:txBody>
      </p:sp>
      <p:grpSp>
        <p:nvGrpSpPr>
          <p:cNvPr id="28" name="Group 28"/>
          <p:cNvGrpSpPr/>
          <p:nvPr/>
        </p:nvGrpSpPr>
        <p:grpSpPr>
          <a:xfrm>
            <a:off x="4579795" y="8308430"/>
            <a:ext cx="9594888" cy="1454192"/>
            <a:chOff x="0" y="-38100"/>
            <a:chExt cx="2904210" cy="340306"/>
          </a:xfrm>
        </p:grpSpPr>
        <p:sp>
          <p:nvSpPr>
            <p:cNvPr id="29" name="Freeform 29"/>
            <p:cNvSpPr/>
            <p:nvPr/>
          </p:nvSpPr>
          <p:spPr>
            <a:xfrm>
              <a:off x="10763" y="19729"/>
              <a:ext cx="2893447" cy="282477"/>
            </a:xfrm>
            <a:custGeom>
              <a:avLst/>
              <a:gdLst/>
              <a:ahLst/>
              <a:cxnLst/>
              <a:rect l="l" t="t" r="r" b="b"/>
              <a:pathLst>
                <a:path w="2508390" h="282477">
                  <a:moveTo>
                    <a:pt x="12193" y="0"/>
                  </a:moveTo>
                  <a:lnTo>
                    <a:pt x="2496197" y="0"/>
                  </a:lnTo>
                  <a:cubicBezTo>
                    <a:pt x="2502931" y="0"/>
                    <a:pt x="2508390" y="5459"/>
                    <a:pt x="2508390" y="12193"/>
                  </a:cubicBezTo>
                  <a:lnTo>
                    <a:pt x="2508390" y="270284"/>
                  </a:lnTo>
                  <a:cubicBezTo>
                    <a:pt x="2508390" y="277018"/>
                    <a:pt x="2502931" y="282477"/>
                    <a:pt x="2496197" y="282477"/>
                  </a:cubicBezTo>
                  <a:lnTo>
                    <a:pt x="12193" y="282477"/>
                  </a:lnTo>
                  <a:cubicBezTo>
                    <a:pt x="5459" y="282477"/>
                    <a:pt x="0" y="277018"/>
                    <a:pt x="0" y="270284"/>
                  </a:cubicBezTo>
                  <a:lnTo>
                    <a:pt x="0" y="12193"/>
                  </a:lnTo>
                  <a:cubicBezTo>
                    <a:pt x="0" y="5459"/>
                    <a:pt x="5459" y="0"/>
                    <a:pt x="1219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38100"/>
              <a:ext cx="2508390" cy="3205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474978" lvl="1" indent="-237489" algn="l">
                <a:lnSpc>
                  <a:spcPts val="3079"/>
                </a:lnSpc>
                <a:buFont typeface="Arial"/>
                <a:buChar char="•"/>
              </a:pPr>
              <a:r>
                <a:rPr lang="en-US" sz="21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Living with one kidney can shorten your life.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6277759" y="-93558"/>
            <a:ext cx="5927522" cy="1489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85"/>
              </a:lnSpc>
            </a:pPr>
            <a:r>
              <a:rPr lang="en-US" sz="8632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CHECK!</a:t>
            </a:r>
          </a:p>
        </p:txBody>
      </p:sp>
      <p:sp>
        <p:nvSpPr>
          <p:cNvPr id="32" name="AutoShape 32"/>
          <p:cNvSpPr/>
          <p:nvPr/>
        </p:nvSpPr>
        <p:spPr>
          <a:xfrm flipH="1" flipV="1">
            <a:off x="2043924" y="2304892"/>
            <a:ext cx="2555579" cy="4173743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 flipV="1">
            <a:off x="14139260" y="2256050"/>
            <a:ext cx="2028141" cy="5671009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AutoShape 34"/>
          <p:cNvSpPr/>
          <p:nvPr/>
        </p:nvSpPr>
        <p:spPr>
          <a:xfrm flipV="1">
            <a:off x="14160105" y="1996036"/>
            <a:ext cx="3061095" cy="7100574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5" name="AutoShape 35"/>
          <p:cNvSpPr/>
          <p:nvPr/>
        </p:nvSpPr>
        <p:spPr>
          <a:xfrm flipV="1">
            <a:off x="14201713" y="2107859"/>
            <a:ext cx="1643403" cy="2836859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6" name="AutoShape 36"/>
          <p:cNvSpPr/>
          <p:nvPr/>
        </p:nvSpPr>
        <p:spPr>
          <a:xfrm flipH="1" flipV="1">
            <a:off x="2442883" y="2107859"/>
            <a:ext cx="2125675" cy="1566754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7" name="AutoShape 37"/>
          <p:cNvSpPr/>
          <p:nvPr/>
        </p:nvSpPr>
        <p:spPr>
          <a:xfrm flipH="1" flipV="1">
            <a:off x="3311028" y="1671644"/>
            <a:ext cx="1296004" cy="669511"/>
          </a:xfrm>
          <a:prstGeom prst="line">
            <a:avLst/>
          </a:prstGeom>
          <a:ln w="38100" cap="flat">
            <a:solidFill>
              <a:srgbClr val="87878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327108"/>
            <a:ext cx="5517112" cy="6959892"/>
          </a:xfrm>
          <a:custGeom>
            <a:avLst/>
            <a:gdLst/>
            <a:ahLst/>
            <a:cxnLst/>
            <a:rect l="l" t="t" r="r" b="b"/>
            <a:pathLst>
              <a:path w="5517112" h="6959892">
                <a:moveTo>
                  <a:pt x="0" y="0"/>
                </a:moveTo>
                <a:lnTo>
                  <a:pt x="5517112" y="0"/>
                </a:lnTo>
                <a:lnTo>
                  <a:pt x="5517112" y="6959892"/>
                </a:lnTo>
                <a:lnTo>
                  <a:pt x="0" y="69598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574" t="-59708" r="-19337" b="-738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2912428" y="1578479"/>
            <a:ext cx="4620703" cy="3410919"/>
          </a:xfrm>
          <a:custGeom>
            <a:avLst/>
            <a:gdLst/>
            <a:ahLst/>
            <a:cxnLst/>
            <a:rect l="l" t="t" r="r" b="b"/>
            <a:pathLst>
              <a:path w="4620703" h="3410919">
                <a:moveTo>
                  <a:pt x="4620704" y="0"/>
                </a:moveTo>
                <a:lnTo>
                  <a:pt x="0" y="0"/>
                </a:lnTo>
                <a:lnTo>
                  <a:pt x="0" y="3410919"/>
                </a:lnTo>
                <a:lnTo>
                  <a:pt x="4620704" y="3410919"/>
                </a:lnTo>
                <a:lnTo>
                  <a:pt x="4620704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7737547" y="2092359"/>
            <a:ext cx="10116763" cy="7761583"/>
            <a:chOff x="0" y="0"/>
            <a:chExt cx="2583416" cy="17062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83416" cy="1706200"/>
            </a:xfrm>
            <a:custGeom>
              <a:avLst/>
              <a:gdLst/>
              <a:ahLst/>
              <a:cxnLst/>
              <a:rect l="l" t="t" r="r" b="b"/>
              <a:pathLst>
                <a:path w="2583416" h="1706200">
                  <a:moveTo>
                    <a:pt x="40253" y="0"/>
                  </a:moveTo>
                  <a:lnTo>
                    <a:pt x="2543163" y="0"/>
                  </a:lnTo>
                  <a:cubicBezTo>
                    <a:pt x="2565394" y="0"/>
                    <a:pt x="2583416" y="18022"/>
                    <a:pt x="2583416" y="40253"/>
                  </a:cubicBezTo>
                  <a:lnTo>
                    <a:pt x="2583416" y="1665947"/>
                  </a:lnTo>
                  <a:cubicBezTo>
                    <a:pt x="2583416" y="1688178"/>
                    <a:pt x="2565394" y="1706200"/>
                    <a:pt x="2543163" y="1706200"/>
                  </a:cubicBezTo>
                  <a:lnTo>
                    <a:pt x="40253" y="1706200"/>
                  </a:lnTo>
                  <a:cubicBezTo>
                    <a:pt x="18022" y="1706200"/>
                    <a:pt x="0" y="1688178"/>
                    <a:pt x="0" y="1665947"/>
                  </a:cubicBezTo>
                  <a:lnTo>
                    <a:pt x="0" y="40253"/>
                  </a:lnTo>
                  <a:cubicBezTo>
                    <a:pt x="0" y="18022"/>
                    <a:pt x="18022" y="0"/>
                    <a:pt x="40253" y="0"/>
                  </a:cubicBezTo>
                  <a:close/>
                </a:path>
              </a:pathLst>
            </a:custGeom>
            <a:solidFill>
              <a:srgbClr val="B7D689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583416" cy="1753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972622" y="25205"/>
            <a:ext cx="9808906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REMEMBER!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128576" y="2705100"/>
            <a:ext cx="9334706" cy="694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is and always will be an INDIVIDUAL CHOICE. </a:t>
            </a: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No one can force you to become a donor. 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a very difficult decision to make and one must THINK VERY CAREFULLY before deciding to become a donor.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Anyone can become a donor in the future if they want to help save someone’s life by signing up to the Organ Donor Register and carrying an Organ Donor Card (See Above).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Many people do not know much about kidney donation but now YOU DO! By simply sharing information, you can help save lives too! </a:t>
            </a:r>
          </a:p>
          <a:p>
            <a:pPr algn="ctr">
              <a:lnSpc>
                <a:spcPts val="3353"/>
              </a:lnSpc>
              <a:spcBef>
                <a:spcPct val="0"/>
              </a:spcBef>
            </a:pPr>
            <a:endParaRPr lang="en-US" sz="2395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507873" y="2388918"/>
            <a:ext cx="3641860" cy="1459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37"/>
              </a:lnSpc>
            </a:pPr>
            <a:r>
              <a:rPr lang="en-US" sz="2097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was one of the very few in our community who was lucky to have a donor, </a:t>
            </a:r>
          </a:p>
        </p:txBody>
      </p:sp>
      <p:sp>
        <p:nvSpPr>
          <p:cNvPr id="10" name="Freeform 10"/>
          <p:cNvSpPr/>
          <p:nvPr/>
        </p:nvSpPr>
        <p:spPr>
          <a:xfrm>
            <a:off x="15392400" y="295721"/>
            <a:ext cx="2416374" cy="1594313"/>
          </a:xfrm>
          <a:custGeom>
            <a:avLst/>
            <a:gdLst/>
            <a:ahLst/>
            <a:cxnLst/>
            <a:rect l="l" t="t" r="r" b="b"/>
            <a:pathLst>
              <a:path w="2503039" h="1728661">
                <a:moveTo>
                  <a:pt x="0" y="0"/>
                </a:moveTo>
                <a:lnTo>
                  <a:pt x="2503039" y="0"/>
                </a:lnTo>
                <a:lnTo>
                  <a:pt x="2503039" y="1728661"/>
                </a:lnTo>
                <a:lnTo>
                  <a:pt x="0" y="17286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379520" y="5143500"/>
            <a:ext cx="5527657" cy="4657051"/>
          </a:xfrm>
          <a:custGeom>
            <a:avLst/>
            <a:gdLst/>
            <a:ahLst/>
            <a:cxnLst/>
            <a:rect l="l" t="t" r="r" b="b"/>
            <a:pathLst>
              <a:path w="5527657" h="4657051">
                <a:moveTo>
                  <a:pt x="0" y="0"/>
                </a:moveTo>
                <a:lnTo>
                  <a:pt x="5527657" y="0"/>
                </a:lnTo>
                <a:lnTo>
                  <a:pt x="5527657" y="4657051"/>
                </a:lnTo>
                <a:lnTo>
                  <a:pt x="0" y="46570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341218" y="709082"/>
            <a:ext cx="10829739" cy="4792160"/>
          </a:xfrm>
          <a:custGeom>
            <a:avLst/>
            <a:gdLst/>
            <a:ahLst/>
            <a:cxnLst/>
            <a:rect l="l" t="t" r="r" b="b"/>
            <a:pathLst>
              <a:path w="10829739" h="4792160">
                <a:moveTo>
                  <a:pt x="0" y="0"/>
                </a:moveTo>
                <a:lnTo>
                  <a:pt x="10829739" y="0"/>
                </a:lnTo>
                <a:lnTo>
                  <a:pt x="10829739" y="4792160"/>
                </a:lnTo>
                <a:lnTo>
                  <a:pt x="0" y="4792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20155" y="2350770"/>
            <a:ext cx="5142598" cy="7583229"/>
          </a:xfrm>
          <a:custGeom>
            <a:avLst/>
            <a:gdLst/>
            <a:ahLst/>
            <a:cxnLst/>
            <a:rect l="l" t="t" r="r" b="b"/>
            <a:pathLst>
              <a:path w="5142598" h="7583229">
                <a:moveTo>
                  <a:pt x="0" y="0"/>
                </a:moveTo>
                <a:lnTo>
                  <a:pt x="5142598" y="0"/>
                </a:lnTo>
                <a:lnTo>
                  <a:pt x="5142598" y="7583230"/>
                </a:lnTo>
                <a:lnTo>
                  <a:pt x="0" y="7583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579" t="-24946" r="-15007" b="-463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99113">
            <a:off x="190675" y="480810"/>
            <a:ext cx="5508285" cy="3036442"/>
          </a:xfrm>
          <a:custGeom>
            <a:avLst/>
            <a:gdLst/>
            <a:ahLst/>
            <a:cxnLst/>
            <a:rect l="l" t="t" r="r" b="b"/>
            <a:pathLst>
              <a:path w="5508285" h="3036442">
                <a:moveTo>
                  <a:pt x="0" y="0"/>
                </a:moveTo>
                <a:lnTo>
                  <a:pt x="5508285" y="0"/>
                </a:lnTo>
                <a:lnTo>
                  <a:pt x="5508285" y="3036442"/>
                </a:lnTo>
                <a:lnTo>
                  <a:pt x="0" y="30364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393714" y="1590045"/>
            <a:ext cx="9090363" cy="217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Tell your partner one thing you have learnt today about kidney donation!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32544" y="320688"/>
            <a:ext cx="7055456" cy="7055456"/>
          </a:xfrm>
          <a:custGeom>
            <a:avLst/>
            <a:gdLst/>
            <a:ahLst/>
            <a:cxnLst/>
            <a:rect l="l" t="t" r="r" b="b"/>
            <a:pathLst>
              <a:path w="7055456" h="7055456">
                <a:moveTo>
                  <a:pt x="0" y="0"/>
                </a:moveTo>
                <a:lnTo>
                  <a:pt x="7055456" y="0"/>
                </a:lnTo>
                <a:lnTo>
                  <a:pt x="7055456" y="7055456"/>
                </a:lnTo>
                <a:lnTo>
                  <a:pt x="0" y="70554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544806" y="4407859"/>
            <a:ext cx="4144795" cy="5879141"/>
          </a:xfrm>
          <a:custGeom>
            <a:avLst/>
            <a:gdLst/>
            <a:ahLst/>
            <a:cxnLst/>
            <a:rect l="l" t="t" r="r" b="b"/>
            <a:pathLst>
              <a:path w="4144795" h="5879141">
                <a:moveTo>
                  <a:pt x="0" y="0"/>
                </a:moveTo>
                <a:lnTo>
                  <a:pt x="4144794" y="0"/>
                </a:lnTo>
                <a:lnTo>
                  <a:pt x="4144794" y="5879141"/>
                </a:lnTo>
                <a:lnTo>
                  <a:pt x="0" y="58791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605" t="-70999" r="-45862" b="-956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243982">
            <a:off x="9016152" y="5919170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048253">
            <a:off x="1801598" y="7439859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36094">
            <a:off x="2230206" y="445104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553045" y="1653219"/>
            <a:ext cx="7983521" cy="2003155"/>
            <a:chOff x="0" y="0"/>
            <a:chExt cx="2102656" cy="5275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02656" cy="527580"/>
            </a:xfrm>
            <a:custGeom>
              <a:avLst/>
              <a:gdLst/>
              <a:ahLst/>
              <a:cxnLst/>
              <a:rect l="l" t="t" r="r" b="b"/>
              <a:pathLst>
                <a:path w="2102656" h="527580">
                  <a:moveTo>
                    <a:pt x="49457" y="0"/>
                  </a:moveTo>
                  <a:lnTo>
                    <a:pt x="2053199" y="0"/>
                  </a:lnTo>
                  <a:cubicBezTo>
                    <a:pt x="2080513" y="0"/>
                    <a:pt x="2102656" y="22142"/>
                    <a:pt x="2102656" y="49457"/>
                  </a:cubicBezTo>
                  <a:lnTo>
                    <a:pt x="2102656" y="478123"/>
                  </a:lnTo>
                  <a:cubicBezTo>
                    <a:pt x="2102656" y="491240"/>
                    <a:pt x="2097445" y="503820"/>
                    <a:pt x="2088170" y="513095"/>
                  </a:cubicBezTo>
                  <a:cubicBezTo>
                    <a:pt x="2078895" y="522369"/>
                    <a:pt x="2066316" y="527580"/>
                    <a:pt x="2053199" y="527580"/>
                  </a:cubicBezTo>
                  <a:lnTo>
                    <a:pt x="49457" y="527580"/>
                  </a:lnTo>
                  <a:cubicBezTo>
                    <a:pt x="36340" y="527580"/>
                    <a:pt x="23760" y="522369"/>
                    <a:pt x="14486" y="513095"/>
                  </a:cubicBezTo>
                  <a:cubicBezTo>
                    <a:pt x="5211" y="503820"/>
                    <a:pt x="0" y="491240"/>
                    <a:pt x="0" y="478123"/>
                  </a:cubicBezTo>
                  <a:lnTo>
                    <a:pt x="0" y="49457"/>
                  </a:lnTo>
                  <a:cubicBezTo>
                    <a:pt x="0" y="36340"/>
                    <a:pt x="5211" y="23760"/>
                    <a:pt x="14486" y="14486"/>
                  </a:cubicBezTo>
                  <a:cubicBezTo>
                    <a:pt x="23760" y="5211"/>
                    <a:pt x="36340" y="0"/>
                    <a:pt x="49457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87878C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102656" cy="575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53045" y="355755"/>
            <a:ext cx="7844655" cy="1546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7"/>
              </a:lnSpc>
            </a:pPr>
            <a:r>
              <a:rPr lang="en-US" sz="4862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QUESTIONS OR COMMENTS?</a:t>
            </a:r>
          </a:p>
          <a:p>
            <a:pPr algn="l">
              <a:lnSpc>
                <a:spcPts val="5432"/>
              </a:lnSpc>
              <a:spcBef>
                <a:spcPct val="0"/>
              </a:spcBef>
            </a:pPr>
            <a:endParaRPr lang="en-US" sz="4862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12559" y="5320792"/>
            <a:ext cx="5007962" cy="1649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07695" y="1924190"/>
            <a:ext cx="7135356" cy="1385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0"/>
              </a:lnSpc>
              <a:spcBef>
                <a:spcPct val="0"/>
              </a:spcBef>
            </a:pPr>
            <a:r>
              <a:rPr lang="en-US" sz="3971" b="1" dirty="0">
                <a:solidFill>
                  <a:srgbClr val="9774B3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Drop them in the box so we can discuss them later!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341864" y="8101329"/>
            <a:ext cx="2549351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END OF LESSON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857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8000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5982921" y="1192137"/>
            <a:ext cx="6437679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Lesson One</a:t>
            </a:r>
          </a:p>
        </p:txBody>
      </p:sp>
      <p:sp>
        <p:nvSpPr>
          <p:cNvPr id="4" name="Freeform 4"/>
          <p:cNvSpPr/>
          <p:nvPr/>
        </p:nvSpPr>
        <p:spPr>
          <a:xfrm rot="2378263">
            <a:off x="5391092" y="3396559"/>
            <a:ext cx="4039398" cy="5049248"/>
          </a:xfrm>
          <a:custGeom>
            <a:avLst/>
            <a:gdLst/>
            <a:ahLst/>
            <a:cxnLst/>
            <a:rect l="l" t="t" r="r" b="b"/>
            <a:pathLst>
              <a:path w="4039398" h="5049248">
                <a:moveTo>
                  <a:pt x="0" y="0"/>
                </a:moveTo>
                <a:lnTo>
                  <a:pt x="4039398" y="0"/>
                </a:lnTo>
                <a:lnTo>
                  <a:pt x="4039398" y="5049248"/>
                </a:lnTo>
                <a:lnTo>
                  <a:pt x="0" y="50492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133523" y="9206639"/>
            <a:ext cx="14136474" cy="372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564675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Learning Objective: To explore kidney donation and how the act of giving can save someone’s life!</a:t>
            </a:r>
          </a:p>
        </p:txBody>
      </p:sp>
      <p:sp>
        <p:nvSpPr>
          <p:cNvPr id="6" name="Freeform 6"/>
          <p:cNvSpPr/>
          <p:nvPr/>
        </p:nvSpPr>
        <p:spPr>
          <a:xfrm>
            <a:off x="10274121" y="2944247"/>
            <a:ext cx="4480620" cy="1982674"/>
          </a:xfrm>
          <a:custGeom>
            <a:avLst/>
            <a:gdLst/>
            <a:ahLst/>
            <a:cxnLst/>
            <a:rect l="l" t="t" r="r" b="b"/>
            <a:pathLst>
              <a:path w="4480620" h="1982674">
                <a:moveTo>
                  <a:pt x="0" y="0"/>
                </a:moveTo>
                <a:lnTo>
                  <a:pt x="4480621" y="0"/>
                </a:lnTo>
                <a:lnTo>
                  <a:pt x="4480621" y="1982674"/>
                </a:lnTo>
                <a:lnTo>
                  <a:pt x="0" y="19826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805304" y="3532271"/>
            <a:ext cx="3418253" cy="67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2"/>
              </a:lnSpc>
            </a:pPr>
            <a:r>
              <a:rPr lang="en-US" sz="4066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Let’s go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8000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500844" y="1313831"/>
            <a:ext cx="565502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Lesson Two</a:t>
            </a:r>
          </a:p>
        </p:txBody>
      </p:sp>
      <p:sp>
        <p:nvSpPr>
          <p:cNvPr id="4" name="Freeform 4"/>
          <p:cNvSpPr/>
          <p:nvPr/>
        </p:nvSpPr>
        <p:spPr>
          <a:xfrm>
            <a:off x="7287870" y="3309685"/>
            <a:ext cx="4632365" cy="5445960"/>
          </a:xfrm>
          <a:custGeom>
            <a:avLst/>
            <a:gdLst/>
            <a:ahLst/>
            <a:cxnLst/>
            <a:rect l="l" t="t" r="r" b="b"/>
            <a:pathLst>
              <a:path w="4632365" h="5445960">
                <a:moveTo>
                  <a:pt x="0" y="0"/>
                </a:moveTo>
                <a:lnTo>
                  <a:pt x="4632365" y="0"/>
                </a:lnTo>
                <a:lnTo>
                  <a:pt x="4632365" y="5445960"/>
                </a:lnTo>
                <a:lnTo>
                  <a:pt x="0" y="54459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822" t="-18438" r="-949" b="-9690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470705" y="8989385"/>
            <a:ext cx="13715300" cy="372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564675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Learning Objective: To learn about the role of the kidneys and how we can keep them healthy!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3010541" y="3309685"/>
            <a:ext cx="4480620" cy="1982674"/>
          </a:xfrm>
          <a:custGeom>
            <a:avLst/>
            <a:gdLst/>
            <a:ahLst/>
            <a:cxnLst/>
            <a:rect l="l" t="t" r="r" b="b"/>
            <a:pathLst>
              <a:path w="4480620" h="1982674">
                <a:moveTo>
                  <a:pt x="4480620" y="0"/>
                </a:moveTo>
                <a:lnTo>
                  <a:pt x="0" y="0"/>
                </a:lnTo>
                <a:lnTo>
                  <a:pt x="0" y="1982674"/>
                </a:lnTo>
                <a:lnTo>
                  <a:pt x="4480620" y="1982674"/>
                </a:lnTo>
                <a:lnTo>
                  <a:pt x="4480620" y="0"/>
                </a:lnTo>
                <a:close/>
              </a:path>
            </a:pathLst>
          </a:custGeom>
          <a:blipFill>
            <a:blip r:embed="rId4">
              <a:alphaModFix amt="6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3448546" y="3867068"/>
            <a:ext cx="3418253" cy="67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2"/>
              </a:lnSpc>
            </a:pPr>
            <a:r>
              <a:rPr lang="en-US" sz="4066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Let’s GO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192574" y="5277606"/>
            <a:ext cx="5095426" cy="5095426"/>
          </a:xfrm>
          <a:custGeom>
            <a:avLst/>
            <a:gdLst/>
            <a:ahLst/>
            <a:cxnLst/>
            <a:rect l="l" t="t" r="r" b="b"/>
            <a:pathLst>
              <a:path w="5095426" h="5095426">
                <a:moveTo>
                  <a:pt x="0" y="0"/>
                </a:moveTo>
                <a:lnTo>
                  <a:pt x="5095426" y="0"/>
                </a:lnTo>
                <a:lnTo>
                  <a:pt x="5095426" y="5095426"/>
                </a:lnTo>
                <a:lnTo>
                  <a:pt x="0" y="50954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4001320" y="436792"/>
            <a:ext cx="10103048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HAVE A LOOK!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510993" y="3292159"/>
            <a:ext cx="6126513" cy="240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0"/>
              </a:lnSpc>
            </a:pPr>
            <a:r>
              <a:rPr lang="en-US" sz="2685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Last Lesson, some of you wrote a question or a  comment about kidney donation. let’s see if we can help answer a few...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2511423"/>
            <a:ext cx="5144816" cy="7775577"/>
          </a:xfrm>
          <a:custGeom>
            <a:avLst/>
            <a:gdLst/>
            <a:ahLst/>
            <a:cxnLst/>
            <a:rect l="l" t="t" r="r" b="b"/>
            <a:pathLst>
              <a:path w="5144816" h="7775577">
                <a:moveTo>
                  <a:pt x="0" y="0"/>
                </a:moveTo>
                <a:lnTo>
                  <a:pt x="5144816" y="0"/>
                </a:lnTo>
                <a:lnTo>
                  <a:pt x="5144816" y="7775577"/>
                </a:lnTo>
                <a:lnTo>
                  <a:pt x="0" y="77755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41374" r="-39508" b="-5862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flipH="1">
            <a:off x="5595844" y="2012862"/>
            <a:ext cx="7596729" cy="5607768"/>
          </a:xfrm>
          <a:custGeom>
            <a:avLst/>
            <a:gdLst/>
            <a:ahLst/>
            <a:cxnLst/>
            <a:rect l="l" t="t" r="r" b="b"/>
            <a:pathLst>
              <a:path w="7596729" h="5607768">
                <a:moveTo>
                  <a:pt x="7596730" y="0"/>
                </a:moveTo>
                <a:lnTo>
                  <a:pt x="0" y="0"/>
                </a:lnTo>
                <a:lnTo>
                  <a:pt x="0" y="5607767"/>
                </a:lnTo>
                <a:lnTo>
                  <a:pt x="7596730" y="5607767"/>
                </a:lnTo>
                <a:lnTo>
                  <a:pt x="7596730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3927892" y="8898265"/>
            <a:ext cx="3331408" cy="1100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44"/>
              </a:lnSpc>
            </a:pPr>
            <a:r>
              <a:rPr lang="en-US" sz="2960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677" y="2731698"/>
            <a:ext cx="4823605" cy="482360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790123" y="436792"/>
            <a:ext cx="6525444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RECAP!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9677" y="4335074"/>
            <a:ext cx="4818983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Living Kidney Donation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641042" y="4434695"/>
            <a:ext cx="4823605" cy="482360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33030">
                <a:alpha val="5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46014" y="5339246"/>
            <a:ext cx="3813662" cy="2026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6"/>
              </a:lnSpc>
            </a:pPr>
            <a:endParaRPr dirty="0"/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transplants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359997" y="2731698"/>
            <a:ext cx="4823605" cy="4823605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CF67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211006" y="2104590"/>
            <a:ext cx="7865988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Last lesson, we learnt about the following: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864822" y="3692516"/>
            <a:ext cx="3813662" cy="2026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6"/>
              </a:lnSpc>
            </a:pPr>
            <a:endParaRPr dirty="0"/>
          </a:p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Matching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Donors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62896" y="2006229"/>
            <a:ext cx="4354238" cy="435423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948339" y="2135556"/>
            <a:ext cx="4224910" cy="4224910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33030">
                <a:alpha val="5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659974" y="2135556"/>
            <a:ext cx="4224910" cy="422491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CF67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6069542" y="6601917"/>
            <a:ext cx="5684639" cy="3561804"/>
          </a:xfrm>
          <a:custGeom>
            <a:avLst/>
            <a:gdLst/>
            <a:ahLst/>
            <a:cxnLst/>
            <a:rect l="l" t="t" r="r" b="b"/>
            <a:pathLst>
              <a:path w="5684639" h="3561804">
                <a:moveTo>
                  <a:pt x="0" y="0"/>
                </a:moveTo>
                <a:lnTo>
                  <a:pt x="5684638" y="0"/>
                </a:lnTo>
                <a:lnTo>
                  <a:pt x="5684638" y="3561803"/>
                </a:lnTo>
                <a:lnTo>
                  <a:pt x="0" y="35618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5211006" y="565150"/>
            <a:ext cx="7865988" cy="86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3: In your pairs, answer the following questions in your own words.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20262" y="3559643"/>
            <a:ext cx="3439506" cy="976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7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living kidney donation?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452338" y="3559643"/>
            <a:ext cx="3216910" cy="976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3"/>
              </a:lnSpc>
              <a:spcBef>
                <a:spcPct val="0"/>
              </a:spcBef>
            </a:pPr>
            <a:r>
              <a:rPr lang="en-US" sz="2795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a kidney transplant?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096044" y="3303531"/>
            <a:ext cx="3216910" cy="145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3"/>
              </a:lnSpc>
              <a:spcBef>
                <a:spcPct val="0"/>
              </a:spcBef>
            </a:pPr>
            <a:r>
              <a:rPr lang="en-US" sz="2795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the easiest way to find a matching donor?</a:t>
            </a:r>
          </a:p>
        </p:txBody>
      </p:sp>
      <p:sp>
        <p:nvSpPr>
          <p:cNvPr id="16" name="Freeform 16"/>
          <p:cNvSpPr/>
          <p:nvPr/>
        </p:nvSpPr>
        <p:spPr>
          <a:xfrm>
            <a:off x="12067087" y="6601917"/>
            <a:ext cx="5684639" cy="3561804"/>
          </a:xfrm>
          <a:custGeom>
            <a:avLst/>
            <a:gdLst/>
            <a:ahLst/>
            <a:cxnLst/>
            <a:rect l="l" t="t" r="r" b="b"/>
            <a:pathLst>
              <a:path w="5684639" h="3561804">
                <a:moveTo>
                  <a:pt x="0" y="0"/>
                </a:moveTo>
                <a:lnTo>
                  <a:pt x="5684639" y="0"/>
                </a:lnTo>
                <a:lnTo>
                  <a:pt x="5684639" y="3561803"/>
                </a:lnTo>
                <a:lnTo>
                  <a:pt x="0" y="35618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53837" y="6601917"/>
            <a:ext cx="5684639" cy="3561804"/>
          </a:xfrm>
          <a:custGeom>
            <a:avLst/>
            <a:gdLst/>
            <a:ahLst/>
            <a:cxnLst/>
            <a:rect l="l" t="t" r="r" b="b"/>
            <a:pathLst>
              <a:path w="5684639" h="3561804">
                <a:moveTo>
                  <a:pt x="0" y="0"/>
                </a:moveTo>
                <a:lnTo>
                  <a:pt x="5684638" y="0"/>
                </a:lnTo>
                <a:lnTo>
                  <a:pt x="5684638" y="3561803"/>
                </a:lnTo>
                <a:lnTo>
                  <a:pt x="0" y="35618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87200" y="2247900"/>
            <a:ext cx="6062979" cy="8305451"/>
          </a:xfrm>
          <a:custGeom>
            <a:avLst/>
            <a:gdLst/>
            <a:ahLst/>
            <a:cxnLst/>
            <a:rect l="l" t="t" r="r" b="b"/>
            <a:pathLst>
              <a:path w="6062979" h="8305451">
                <a:moveTo>
                  <a:pt x="0" y="0"/>
                </a:moveTo>
                <a:lnTo>
                  <a:pt x="6062979" y="0"/>
                </a:lnTo>
                <a:lnTo>
                  <a:pt x="6062979" y="8305450"/>
                </a:lnTo>
                <a:lnTo>
                  <a:pt x="0" y="83054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24520" y="2063579"/>
            <a:ext cx="6197533" cy="8489772"/>
          </a:xfrm>
          <a:custGeom>
            <a:avLst/>
            <a:gdLst/>
            <a:ahLst/>
            <a:cxnLst/>
            <a:rect l="l" t="t" r="r" b="b"/>
            <a:pathLst>
              <a:path w="6197533" h="8489772">
                <a:moveTo>
                  <a:pt x="0" y="0"/>
                </a:moveTo>
                <a:lnTo>
                  <a:pt x="6197534" y="0"/>
                </a:lnTo>
                <a:lnTo>
                  <a:pt x="6197534" y="8489771"/>
                </a:lnTo>
                <a:lnTo>
                  <a:pt x="0" y="8489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070075" y="3855352"/>
            <a:ext cx="2739647" cy="6431648"/>
          </a:xfrm>
          <a:custGeom>
            <a:avLst/>
            <a:gdLst/>
            <a:ahLst/>
            <a:cxnLst/>
            <a:rect l="l" t="t" r="r" b="b"/>
            <a:pathLst>
              <a:path w="2739647" h="6431648">
                <a:moveTo>
                  <a:pt x="0" y="0"/>
                </a:moveTo>
                <a:lnTo>
                  <a:pt x="2739647" y="0"/>
                </a:lnTo>
                <a:lnTo>
                  <a:pt x="2739647" y="6431648"/>
                </a:lnTo>
                <a:lnTo>
                  <a:pt x="0" y="643164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7142" t="-126166" r="-154285" b="-983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623287" y="339190"/>
            <a:ext cx="11633224" cy="3107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65"/>
              </a:lnSpc>
            </a:pPr>
            <a:r>
              <a:rPr lang="en-US" sz="8904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What do you know about the kidneys?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22326" y="150178"/>
            <a:ext cx="6449541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GUESS!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603481" y="2703488"/>
            <a:ext cx="16025563" cy="1542346"/>
            <a:chOff x="0" y="0"/>
            <a:chExt cx="4220725" cy="4062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03481" y="5143500"/>
            <a:ext cx="16025563" cy="1542346"/>
            <a:chOff x="0" y="0"/>
            <a:chExt cx="4220725" cy="40621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4196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03481" y="7581196"/>
            <a:ext cx="16025563" cy="1542346"/>
            <a:chOff x="0" y="0"/>
            <a:chExt cx="4220725" cy="40621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32816" y="5466046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2) How big are your kidneys?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10739" y="7903742"/>
            <a:ext cx="14292026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3) What are the two main roles of your kidneys?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10739" y="3027045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2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1) Where are your kidneys located?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3" tooltip="https://www.organdonationni.info/resources/mighty-orgamites-kidney"/>
          </p:cNvPr>
          <p:cNvSpPr/>
          <p:nvPr/>
        </p:nvSpPr>
        <p:spPr>
          <a:xfrm>
            <a:off x="828675" y="2005923"/>
            <a:ext cx="9770006" cy="7772421"/>
          </a:xfrm>
          <a:custGeom>
            <a:avLst/>
            <a:gdLst/>
            <a:ahLst/>
            <a:cxnLst/>
            <a:rect l="l" t="t" r="r" b="b"/>
            <a:pathLst>
              <a:path w="9770006" h="7772421">
                <a:moveTo>
                  <a:pt x="0" y="0"/>
                </a:moveTo>
                <a:lnTo>
                  <a:pt x="9770006" y="0"/>
                </a:lnTo>
                <a:lnTo>
                  <a:pt x="9770006" y="7772421"/>
                </a:lnTo>
                <a:lnTo>
                  <a:pt x="0" y="77724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633373" y="6096038"/>
            <a:ext cx="2239972" cy="1817536"/>
          </a:xfrm>
          <a:custGeom>
            <a:avLst/>
            <a:gdLst/>
            <a:ahLst/>
            <a:cxnLst/>
            <a:rect l="l" t="t" r="r" b="b"/>
            <a:pathLst>
              <a:path w="2239972" h="1817536">
                <a:moveTo>
                  <a:pt x="0" y="0"/>
                </a:moveTo>
                <a:lnTo>
                  <a:pt x="2239972" y="0"/>
                </a:lnTo>
                <a:lnTo>
                  <a:pt x="2239972" y="1817536"/>
                </a:lnTo>
                <a:lnTo>
                  <a:pt x="0" y="181753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599115" y="6096038"/>
            <a:ext cx="1726968" cy="1603613"/>
          </a:xfrm>
          <a:custGeom>
            <a:avLst/>
            <a:gdLst/>
            <a:ahLst/>
            <a:cxnLst/>
            <a:rect l="l" t="t" r="r" b="b"/>
            <a:pathLst>
              <a:path w="1726968" h="1603613">
                <a:moveTo>
                  <a:pt x="0" y="0"/>
                </a:moveTo>
                <a:lnTo>
                  <a:pt x="1726968" y="0"/>
                </a:lnTo>
                <a:lnTo>
                  <a:pt x="1726968" y="1603613"/>
                </a:lnTo>
                <a:lnTo>
                  <a:pt x="0" y="16036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48216" t="-15761" r="-48818" b="-7680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482721" y="257790"/>
            <a:ext cx="7046565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WATCH!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11329345" y="1833859"/>
            <a:ext cx="5345758" cy="3946141"/>
          </a:xfrm>
          <a:custGeom>
            <a:avLst/>
            <a:gdLst/>
            <a:ahLst/>
            <a:cxnLst/>
            <a:rect l="l" t="t" r="r" b="b"/>
            <a:pathLst>
              <a:path w="5345758" h="3946141">
                <a:moveTo>
                  <a:pt x="0" y="0"/>
                </a:moveTo>
                <a:lnTo>
                  <a:pt x="5345758" y="0"/>
                </a:lnTo>
                <a:lnTo>
                  <a:pt x="5345758" y="3946141"/>
                </a:lnTo>
                <a:lnTo>
                  <a:pt x="0" y="394614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63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>
            <a:off x="16068636" y="5487095"/>
            <a:ext cx="1941184" cy="2426479"/>
          </a:xfrm>
          <a:custGeom>
            <a:avLst/>
            <a:gdLst/>
            <a:ahLst/>
            <a:cxnLst/>
            <a:rect l="l" t="t" r="r" b="b"/>
            <a:pathLst>
              <a:path w="1941184" h="2426479">
                <a:moveTo>
                  <a:pt x="1941183" y="0"/>
                </a:moveTo>
                <a:lnTo>
                  <a:pt x="0" y="0"/>
                </a:lnTo>
                <a:lnTo>
                  <a:pt x="0" y="2426479"/>
                </a:lnTo>
                <a:lnTo>
                  <a:pt x="1941183" y="2426479"/>
                </a:lnTo>
                <a:lnTo>
                  <a:pt x="1941183" y="0"/>
                </a:lnTo>
                <a:close/>
              </a:path>
            </a:pathLst>
          </a:custGeom>
          <a:blipFill>
            <a:blip r:embed="rId10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1051703" y="8752713"/>
            <a:ext cx="6809723" cy="11589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02"/>
              </a:lnSpc>
            </a:pPr>
            <a:r>
              <a:rPr lang="en-US" sz="1644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Special thanks to the All Good Co. (CIC), Public Health Agency and Organ Donation Northern Ireland for sharing their resources online!</a:t>
            </a:r>
          </a:p>
          <a:p>
            <a:pPr algn="just">
              <a:lnSpc>
                <a:spcPts val="2302"/>
              </a:lnSpc>
            </a:pPr>
            <a:r>
              <a:rPr lang="en-US" sz="1644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For more information on organ donation, check out their work too!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59985" y="2577141"/>
            <a:ext cx="4284479" cy="1941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6"/>
              </a:lnSpc>
            </a:pPr>
            <a:r>
              <a:rPr lang="en-US" sz="2690">
                <a:solidFill>
                  <a:srgbClr val="020202"/>
                </a:solidFill>
                <a:latin typeface="Comica"/>
                <a:ea typeface="Comica"/>
                <a:cs typeface="Comica"/>
                <a:sym typeface="Comica"/>
              </a:rPr>
              <a:t>I love it when we share knowledge!</a:t>
            </a:r>
          </a:p>
          <a:p>
            <a:pPr algn="ctr">
              <a:lnSpc>
                <a:spcPts val="3766"/>
              </a:lnSpc>
              <a:spcBef>
                <a:spcPct val="0"/>
              </a:spcBef>
            </a:pPr>
            <a:r>
              <a:rPr lang="en-US" sz="2690">
                <a:solidFill>
                  <a:srgbClr val="020202"/>
                </a:solidFill>
                <a:latin typeface="Comica"/>
                <a:ea typeface="Comica"/>
                <a:cs typeface="Comica"/>
                <a:sym typeface="Comica"/>
              </a:rPr>
              <a:t>Remember, SHARING IS CARING guys!</a:t>
            </a:r>
          </a:p>
        </p:txBody>
      </p:sp>
      <p:sp>
        <p:nvSpPr>
          <p:cNvPr id="10" name="Triangle 9">
            <a:hlinkClick r:id="rId3"/>
            <a:extLst>
              <a:ext uri="{FF2B5EF4-FFF2-40B4-BE49-F238E27FC236}">
                <a16:creationId xmlns:a16="http://schemas.microsoft.com/office/drawing/2014/main" id="{9FC36D1B-4BAC-EE40-642C-EDDAF46F39F5}"/>
              </a:ext>
            </a:extLst>
          </p:cNvPr>
          <p:cNvSpPr/>
          <p:nvPr/>
        </p:nvSpPr>
        <p:spPr>
          <a:xfrm rot="5400000">
            <a:off x="4833201" y="4954744"/>
            <a:ext cx="2057400" cy="1828800"/>
          </a:xfrm>
          <a:prstGeom prst="triangle">
            <a:avLst/>
          </a:prstGeom>
          <a:solidFill>
            <a:srgbClr val="FF0000">
              <a:alpha val="68747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4327" y="576546"/>
            <a:ext cx="16217332" cy="1542346"/>
            <a:chOff x="0" y="0"/>
            <a:chExt cx="4271231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1232" cy="406215"/>
            </a:xfrm>
            <a:custGeom>
              <a:avLst/>
              <a:gdLst/>
              <a:ahLst/>
              <a:cxnLst/>
              <a:rect l="l" t="t" r="r" b="b"/>
              <a:pathLst>
                <a:path w="4271232" h="406215">
                  <a:moveTo>
                    <a:pt x="24347" y="0"/>
                  </a:moveTo>
                  <a:lnTo>
                    <a:pt x="4246885" y="0"/>
                  </a:lnTo>
                  <a:cubicBezTo>
                    <a:pt x="4253342" y="0"/>
                    <a:pt x="4259535" y="2565"/>
                    <a:pt x="4264101" y="7131"/>
                  </a:cubicBezTo>
                  <a:cubicBezTo>
                    <a:pt x="4268667" y="11697"/>
                    <a:pt x="4271232" y="17890"/>
                    <a:pt x="4271232" y="24347"/>
                  </a:cubicBezTo>
                  <a:lnTo>
                    <a:pt x="4271232" y="381868"/>
                  </a:lnTo>
                  <a:cubicBezTo>
                    <a:pt x="4271232" y="388325"/>
                    <a:pt x="4268667" y="394518"/>
                    <a:pt x="4264101" y="399084"/>
                  </a:cubicBezTo>
                  <a:cubicBezTo>
                    <a:pt x="4259535" y="403650"/>
                    <a:pt x="4253342" y="406215"/>
                    <a:pt x="4246885" y="406215"/>
                  </a:cubicBezTo>
                  <a:lnTo>
                    <a:pt x="24347" y="406215"/>
                  </a:lnTo>
                  <a:cubicBezTo>
                    <a:pt x="17890" y="406215"/>
                    <a:pt x="11697" y="403650"/>
                    <a:pt x="7131" y="399084"/>
                  </a:cubicBezTo>
                  <a:cubicBezTo>
                    <a:pt x="2565" y="394518"/>
                    <a:pt x="0" y="388325"/>
                    <a:pt x="0" y="381868"/>
                  </a:cubicBezTo>
                  <a:lnTo>
                    <a:pt x="0" y="24347"/>
                  </a:lnTo>
                  <a:cubicBezTo>
                    <a:pt x="0" y="17890"/>
                    <a:pt x="2565" y="11697"/>
                    <a:pt x="7131" y="7131"/>
                  </a:cubicBezTo>
                  <a:cubicBezTo>
                    <a:pt x="11697" y="2565"/>
                    <a:pt x="17890" y="0"/>
                    <a:pt x="24347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71231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2606013"/>
            <a:ext cx="5569796" cy="5284165"/>
          </a:xfrm>
          <a:custGeom>
            <a:avLst/>
            <a:gdLst/>
            <a:ahLst/>
            <a:cxnLst/>
            <a:rect l="l" t="t" r="r" b="b"/>
            <a:pathLst>
              <a:path w="5569796" h="5284165">
                <a:moveTo>
                  <a:pt x="0" y="0"/>
                </a:moveTo>
                <a:lnTo>
                  <a:pt x="5569796" y="0"/>
                </a:lnTo>
                <a:lnTo>
                  <a:pt x="5569796" y="5284165"/>
                </a:lnTo>
                <a:lnTo>
                  <a:pt x="0" y="5284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540560" y="2941492"/>
            <a:ext cx="5743360" cy="4239644"/>
          </a:xfrm>
          <a:custGeom>
            <a:avLst/>
            <a:gdLst/>
            <a:ahLst/>
            <a:cxnLst/>
            <a:rect l="l" t="t" r="r" b="b"/>
            <a:pathLst>
              <a:path w="5743360" h="4239644">
                <a:moveTo>
                  <a:pt x="0" y="0"/>
                </a:moveTo>
                <a:lnTo>
                  <a:pt x="5743360" y="0"/>
                </a:lnTo>
                <a:lnTo>
                  <a:pt x="5743360" y="4239643"/>
                </a:lnTo>
                <a:lnTo>
                  <a:pt x="0" y="42396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173109" y="899092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1) Where are your kidneys located?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581133" y="3660381"/>
            <a:ext cx="3662215" cy="2447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The kidneys are located on either side of your spine.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8480817"/>
            <a:ext cx="8159234" cy="90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POINT TO YOUR KIDNEYS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927943" y="1484395"/>
            <a:ext cx="4360057" cy="8802605"/>
          </a:xfrm>
          <a:custGeom>
            <a:avLst/>
            <a:gdLst/>
            <a:ahLst/>
            <a:cxnLst/>
            <a:rect l="l" t="t" r="r" b="b"/>
            <a:pathLst>
              <a:path w="4360057" h="8802605">
                <a:moveTo>
                  <a:pt x="0" y="0"/>
                </a:moveTo>
                <a:lnTo>
                  <a:pt x="4360057" y="0"/>
                </a:lnTo>
                <a:lnTo>
                  <a:pt x="4360057" y="8802605"/>
                </a:lnTo>
                <a:lnTo>
                  <a:pt x="0" y="88026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9399" r="-26693" b="-26651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1722" y="509746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35686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8580202" y="2484638"/>
            <a:ext cx="6714816" cy="4956755"/>
          </a:xfrm>
          <a:custGeom>
            <a:avLst/>
            <a:gdLst/>
            <a:ahLst/>
            <a:cxnLst/>
            <a:rect l="l" t="t" r="r" b="b"/>
            <a:pathLst>
              <a:path w="6714816" h="4956755">
                <a:moveTo>
                  <a:pt x="6714816" y="0"/>
                </a:moveTo>
                <a:lnTo>
                  <a:pt x="0" y="0"/>
                </a:lnTo>
                <a:lnTo>
                  <a:pt x="0" y="4956755"/>
                </a:lnTo>
                <a:lnTo>
                  <a:pt x="6714816" y="4956755"/>
                </a:lnTo>
                <a:lnTo>
                  <a:pt x="6714816" y="0"/>
                </a:lnTo>
                <a:close/>
              </a:path>
            </a:pathLst>
          </a:custGeom>
          <a:blipFill>
            <a:blip r:embed="rId3">
              <a:alphaModFix amt="2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5012103" y="8479618"/>
            <a:ext cx="11905183" cy="90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CLENCH YOUR FIST TO CHECK THE SIZE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2484638"/>
            <a:ext cx="6241890" cy="7802362"/>
          </a:xfrm>
          <a:custGeom>
            <a:avLst/>
            <a:gdLst/>
            <a:ahLst/>
            <a:cxnLst/>
            <a:rect l="l" t="t" r="r" b="b"/>
            <a:pathLst>
              <a:path w="6241890" h="7802362">
                <a:moveTo>
                  <a:pt x="0" y="0"/>
                </a:moveTo>
                <a:lnTo>
                  <a:pt x="6241890" y="0"/>
                </a:lnTo>
                <a:lnTo>
                  <a:pt x="6241890" y="7802362"/>
                </a:lnTo>
                <a:lnTo>
                  <a:pt x="0" y="78023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2458" t="-14090" r="-10570" b="-22070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6404664" y="4543275"/>
            <a:ext cx="1345057" cy="1842544"/>
          </a:xfrm>
          <a:custGeom>
            <a:avLst/>
            <a:gdLst/>
            <a:ahLst/>
            <a:cxnLst/>
            <a:rect l="l" t="t" r="r" b="b"/>
            <a:pathLst>
              <a:path w="1345057" h="1842544">
                <a:moveTo>
                  <a:pt x="1345057" y="0"/>
                </a:moveTo>
                <a:lnTo>
                  <a:pt x="0" y="0"/>
                </a:lnTo>
                <a:lnTo>
                  <a:pt x="0" y="1842544"/>
                </a:lnTo>
                <a:lnTo>
                  <a:pt x="1345057" y="1842544"/>
                </a:lnTo>
                <a:lnTo>
                  <a:pt x="134505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28700" y="832292"/>
            <a:ext cx="923147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2) How big are your kidneys?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735524" y="3442067"/>
            <a:ext cx="4551655" cy="2677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Your kidneys are about the size of your fist!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31999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504296" y="4822714"/>
            <a:ext cx="5730408" cy="4640189"/>
          </a:xfrm>
          <a:custGeom>
            <a:avLst/>
            <a:gdLst/>
            <a:ahLst/>
            <a:cxnLst/>
            <a:rect l="l" t="t" r="r" b="b"/>
            <a:pathLst>
              <a:path w="5730408" h="4640189">
                <a:moveTo>
                  <a:pt x="0" y="0"/>
                </a:moveTo>
                <a:lnTo>
                  <a:pt x="5730408" y="0"/>
                </a:lnTo>
                <a:lnTo>
                  <a:pt x="5730408" y="4640189"/>
                </a:lnTo>
                <a:lnTo>
                  <a:pt x="0" y="46401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1216517" y="5434515"/>
            <a:ext cx="2378128" cy="3906576"/>
          </a:xfrm>
          <a:custGeom>
            <a:avLst/>
            <a:gdLst/>
            <a:ahLst/>
            <a:cxnLst/>
            <a:rect l="l" t="t" r="r" b="b"/>
            <a:pathLst>
              <a:path w="2378128" h="3906576">
                <a:moveTo>
                  <a:pt x="0" y="0"/>
                </a:moveTo>
                <a:lnTo>
                  <a:pt x="2378129" y="0"/>
                </a:lnTo>
                <a:lnTo>
                  <a:pt x="2378129" y="3906576"/>
                </a:lnTo>
                <a:lnTo>
                  <a:pt x="0" y="39065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28700" y="3023069"/>
            <a:ext cx="3100592" cy="128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93"/>
              </a:lnSpc>
            </a:pPr>
            <a:r>
              <a:rPr lang="en-US" sz="23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1) To get rid of any toxic waste from our blood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570883" y="2891299"/>
            <a:ext cx="3588155" cy="1559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4"/>
              </a:lnSpc>
            </a:pPr>
            <a:r>
              <a:rPr lang="en-US" sz="2181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2) To regulate the water in our bodies so we don’t swell up or shrivel up!</a:t>
            </a:r>
          </a:p>
        </p:txBody>
      </p:sp>
      <p:sp>
        <p:nvSpPr>
          <p:cNvPr id="9" name="Freeform 9"/>
          <p:cNvSpPr/>
          <p:nvPr/>
        </p:nvSpPr>
        <p:spPr>
          <a:xfrm>
            <a:off x="468738" y="2197755"/>
            <a:ext cx="4220515" cy="3115508"/>
          </a:xfrm>
          <a:custGeom>
            <a:avLst/>
            <a:gdLst/>
            <a:ahLst/>
            <a:cxnLst/>
            <a:rect l="l" t="t" r="r" b="b"/>
            <a:pathLst>
              <a:path w="4220515" h="3115508">
                <a:moveTo>
                  <a:pt x="0" y="0"/>
                </a:moveTo>
                <a:lnTo>
                  <a:pt x="4220515" y="0"/>
                </a:lnTo>
                <a:lnTo>
                  <a:pt x="4220515" y="3115507"/>
                </a:lnTo>
                <a:lnTo>
                  <a:pt x="0" y="31155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flipH="1">
            <a:off x="12253242" y="2197755"/>
            <a:ext cx="4223437" cy="3117665"/>
          </a:xfrm>
          <a:custGeom>
            <a:avLst/>
            <a:gdLst/>
            <a:ahLst/>
            <a:cxnLst/>
            <a:rect l="l" t="t" r="r" b="b"/>
            <a:pathLst>
              <a:path w="4223437" h="3117665">
                <a:moveTo>
                  <a:pt x="4223437" y="0"/>
                </a:moveTo>
                <a:lnTo>
                  <a:pt x="0" y="0"/>
                </a:lnTo>
                <a:lnTo>
                  <a:pt x="0" y="3117664"/>
                </a:lnTo>
                <a:lnTo>
                  <a:pt x="4223437" y="3117664"/>
                </a:lnTo>
                <a:lnTo>
                  <a:pt x="4223437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292733" y="5860611"/>
            <a:ext cx="3836559" cy="309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1"/>
              </a:lnSpc>
            </a:pPr>
            <a:r>
              <a:rPr lang="en-US" sz="4372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GET READY </a:t>
            </a:r>
          </a:p>
          <a:p>
            <a:pPr algn="ctr">
              <a:lnSpc>
                <a:spcPts val="6121"/>
              </a:lnSpc>
            </a:pPr>
            <a:r>
              <a:rPr lang="en-US" sz="4372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TO PUNCH those toxins away!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738333" y="6637186"/>
            <a:ext cx="3837109" cy="2315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SWELL UP!</a:t>
            </a:r>
          </a:p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Now </a:t>
            </a:r>
          </a:p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SHRIVEL UP!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61066" y="854545"/>
            <a:ext cx="14796386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100F0D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3) What are the two main roles of your kidneys?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92296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967194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70" y="0"/>
                </a:lnTo>
                <a:lnTo>
                  <a:pt x="2015470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5116746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6905302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027800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479290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065900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3807420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6546789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70" y="0"/>
                </a:lnTo>
                <a:lnTo>
                  <a:pt x="2015470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531677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271046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5116746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4"/>
          <p:cNvGrpSpPr/>
          <p:nvPr/>
        </p:nvGrpSpPr>
        <p:grpSpPr>
          <a:xfrm>
            <a:off x="2801398" y="8154455"/>
            <a:ext cx="12315348" cy="1460162"/>
            <a:chOff x="0" y="0"/>
            <a:chExt cx="3243548" cy="38456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243548" cy="384569"/>
            </a:xfrm>
            <a:custGeom>
              <a:avLst/>
              <a:gdLst/>
              <a:ahLst/>
              <a:cxnLst/>
              <a:rect l="l" t="t" r="r" b="b"/>
              <a:pathLst>
                <a:path w="3243548" h="384569">
                  <a:moveTo>
                    <a:pt x="32061" y="0"/>
                  </a:moveTo>
                  <a:lnTo>
                    <a:pt x="3211488" y="0"/>
                  </a:lnTo>
                  <a:cubicBezTo>
                    <a:pt x="3229194" y="0"/>
                    <a:pt x="3243548" y="14354"/>
                    <a:pt x="3243548" y="32061"/>
                  </a:cubicBezTo>
                  <a:lnTo>
                    <a:pt x="3243548" y="352509"/>
                  </a:lnTo>
                  <a:cubicBezTo>
                    <a:pt x="3243548" y="370215"/>
                    <a:pt x="3229194" y="384569"/>
                    <a:pt x="3211488" y="384569"/>
                  </a:cubicBezTo>
                  <a:lnTo>
                    <a:pt x="32061" y="384569"/>
                  </a:lnTo>
                  <a:cubicBezTo>
                    <a:pt x="14354" y="384569"/>
                    <a:pt x="0" y="370215"/>
                    <a:pt x="0" y="352509"/>
                  </a:cubicBezTo>
                  <a:lnTo>
                    <a:pt x="0" y="32061"/>
                  </a:lnTo>
                  <a:cubicBezTo>
                    <a:pt x="0" y="14354"/>
                    <a:pt x="14354" y="0"/>
                    <a:pt x="32061" y="0"/>
                  </a:cubicBezTo>
                  <a:close/>
                </a:path>
              </a:pathLst>
            </a:custGeom>
            <a:solidFill>
              <a:srgbClr val="D9E9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243548" cy="4321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338106" y="387091"/>
            <a:ext cx="6234894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PLAY!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801398" y="8140934"/>
            <a:ext cx="12238746" cy="1161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05"/>
              </a:lnSpc>
            </a:pPr>
            <a:r>
              <a:rPr lang="en-US" sz="71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Can you find your match?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186817" y="6702619"/>
            <a:ext cx="2423755" cy="3015559"/>
          </a:xfrm>
          <a:custGeom>
            <a:avLst/>
            <a:gdLst/>
            <a:ahLst/>
            <a:cxnLst/>
            <a:rect l="l" t="t" r="r" b="b"/>
            <a:pathLst>
              <a:path w="2423755" h="3015559">
                <a:moveTo>
                  <a:pt x="0" y="0"/>
                </a:moveTo>
                <a:lnTo>
                  <a:pt x="2423756" y="0"/>
                </a:lnTo>
                <a:lnTo>
                  <a:pt x="2423756" y="3015558"/>
                </a:lnTo>
                <a:lnTo>
                  <a:pt x="0" y="30155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078541" y="4427899"/>
            <a:ext cx="4371670" cy="5464587"/>
          </a:xfrm>
          <a:custGeom>
            <a:avLst/>
            <a:gdLst/>
            <a:ahLst/>
            <a:cxnLst/>
            <a:rect l="l" t="t" r="r" b="b"/>
            <a:pathLst>
              <a:path w="4371670" h="5464587">
                <a:moveTo>
                  <a:pt x="0" y="0"/>
                </a:moveTo>
                <a:lnTo>
                  <a:pt x="4371670" y="0"/>
                </a:lnTo>
                <a:lnTo>
                  <a:pt x="4371670" y="5464587"/>
                </a:lnTo>
                <a:lnTo>
                  <a:pt x="0" y="54645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7074375" y="5269445"/>
            <a:ext cx="1283621" cy="941857"/>
          </a:xfrm>
          <a:custGeom>
            <a:avLst/>
            <a:gdLst/>
            <a:ahLst/>
            <a:cxnLst/>
            <a:rect l="l" t="t" r="r" b="b"/>
            <a:pathLst>
              <a:path w="1283621" h="941857">
                <a:moveTo>
                  <a:pt x="0" y="0"/>
                </a:moveTo>
                <a:lnTo>
                  <a:pt x="1283621" y="0"/>
                </a:lnTo>
                <a:lnTo>
                  <a:pt x="1283621" y="941856"/>
                </a:lnTo>
                <a:lnTo>
                  <a:pt x="0" y="941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9559068" y="5057468"/>
            <a:ext cx="1283621" cy="941857"/>
          </a:xfrm>
          <a:custGeom>
            <a:avLst/>
            <a:gdLst/>
            <a:ahLst/>
            <a:cxnLst/>
            <a:rect l="l" t="t" r="r" b="b"/>
            <a:pathLst>
              <a:path w="1283621" h="941857">
                <a:moveTo>
                  <a:pt x="1283620" y="0"/>
                </a:moveTo>
                <a:lnTo>
                  <a:pt x="0" y="0"/>
                </a:lnTo>
                <a:lnTo>
                  <a:pt x="0" y="941856"/>
                </a:lnTo>
                <a:lnTo>
                  <a:pt x="1283620" y="941856"/>
                </a:lnTo>
                <a:lnTo>
                  <a:pt x="128362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512766" y="4898827"/>
            <a:ext cx="1676686" cy="2624949"/>
          </a:xfrm>
          <a:custGeom>
            <a:avLst/>
            <a:gdLst/>
            <a:ahLst/>
            <a:cxnLst/>
            <a:rect l="l" t="t" r="r" b="b"/>
            <a:pathLst>
              <a:path w="1676686" h="2624949">
                <a:moveTo>
                  <a:pt x="0" y="0"/>
                </a:moveTo>
                <a:lnTo>
                  <a:pt x="1676686" y="0"/>
                </a:lnTo>
                <a:lnTo>
                  <a:pt x="1676686" y="2624949"/>
                </a:lnTo>
                <a:lnTo>
                  <a:pt x="0" y="26249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707904" y="6378385"/>
            <a:ext cx="1720749" cy="2879915"/>
          </a:xfrm>
          <a:custGeom>
            <a:avLst/>
            <a:gdLst/>
            <a:ahLst/>
            <a:cxnLst/>
            <a:rect l="l" t="t" r="r" b="b"/>
            <a:pathLst>
              <a:path w="1720749" h="2879915">
                <a:moveTo>
                  <a:pt x="0" y="0"/>
                </a:moveTo>
                <a:lnTo>
                  <a:pt x="1720750" y="0"/>
                </a:lnTo>
                <a:lnTo>
                  <a:pt x="1720750" y="2879915"/>
                </a:lnTo>
                <a:lnTo>
                  <a:pt x="0" y="287991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5475654" y="6141615"/>
            <a:ext cx="2324404" cy="3239588"/>
          </a:xfrm>
          <a:custGeom>
            <a:avLst/>
            <a:gdLst/>
            <a:ahLst/>
            <a:cxnLst/>
            <a:rect l="l" t="t" r="r" b="b"/>
            <a:pathLst>
              <a:path w="2324404" h="3239588">
                <a:moveTo>
                  <a:pt x="0" y="0"/>
                </a:moveTo>
                <a:lnTo>
                  <a:pt x="2324404" y="0"/>
                </a:lnTo>
                <a:lnTo>
                  <a:pt x="2324404" y="3239588"/>
                </a:lnTo>
                <a:lnTo>
                  <a:pt x="0" y="323958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705340" y="7523776"/>
            <a:ext cx="1191718" cy="1527844"/>
          </a:xfrm>
          <a:custGeom>
            <a:avLst/>
            <a:gdLst/>
            <a:ahLst/>
            <a:cxnLst/>
            <a:rect l="l" t="t" r="r" b="b"/>
            <a:pathLst>
              <a:path w="1191718" h="1527844">
                <a:moveTo>
                  <a:pt x="0" y="0"/>
                </a:moveTo>
                <a:lnTo>
                  <a:pt x="1191718" y="0"/>
                </a:lnTo>
                <a:lnTo>
                  <a:pt x="1191718" y="1527844"/>
                </a:lnTo>
                <a:lnTo>
                  <a:pt x="0" y="15278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4575533" y="7619843"/>
            <a:ext cx="1191718" cy="1527844"/>
          </a:xfrm>
          <a:custGeom>
            <a:avLst/>
            <a:gdLst/>
            <a:ahLst/>
            <a:cxnLst/>
            <a:rect l="l" t="t" r="r" b="b"/>
            <a:pathLst>
              <a:path w="1191718" h="1527844">
                <a:moveTo>
                  <a:pt x="0" y="0"/>
                </a:moveTo>
                <a:lnTo>
                  <a:pt x="1191719" y="0"/>
                </a:lnTo>
                <a:lnTo>
                  <a:pt x="1191719" y="1527844"/>
                </a:lnTo>
                <a:lnTo>
                  <a:pt x="0" y="15278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841180" y="2175687"/>
            <a:ext cx="3267235" cy="3261294"/>
          </a:xfrm>
          <a:custGeom>
            <a:avLst/>
            <a:gdLst/>
            <a:ahLst/>
            <a:cxnLst/>
            <a:rect l="l" t="t" r="r" b="b"/>
            <a:pathLst>
              <a:path w="3267235" h="3261294">
                <a:moveTo>
                  <a:pt x="0" y="0"/>
                </a:moveTo>
                <a:lnTo>
                  <a:pt x="3267235" y="0"/>
                </a:lnTo>
                <a:lnTo>
                  <a:pt x="3267235" y="3261294"/>
                </a:lnTo>
                <a:lnTo>
                  <a:pt x="0" y="326129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15574229" y="3043521"/>
            <a:ext cx="2713771" cy="2167625"/>
          </a:xfrm>
          <a:custGeom>
            <a:avLst/>
            <a:gdLst/>
            <a:ahLst/>
            <a:cxnLst/>
            <a:rect l="l" t="t" r="r" b="b"/>
            <a:pathLst>
              <a:path w="2713771" h="2167625">
                <a:moveTo>
                  <a:pt x="2713771" y="0"/>
                </a:moveTo>
                <a:lnTo>
                  <a:pt x="0" y="0"/>
                </a:lnTo>
                <a:lnTo>
                  <a:pt x="0" y="2167625"/>
                </a:lnTo>
                <a:lnTo>
                  <a:pt x="2713771" y="2167625"/>
                </a:lnTo>
                <a:lnTo>
                  <a:pt x="271377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flipH="1">
            <a:off x="11101753" y="3268121"/>
            <a:ext cx="4213411" cy="3110263"/>
          </a:xfrm>
          <a:custGeom>
            <a:avLst/>
            <a:gdLst/>
            <a:ahLst/>
            <a:cxnLst/>
            <a:rect l="l" t="t" r="r" b="b"/>
            <a:pathLst>
              <a:path w="4213411" h="3110263">
                <a:moveTo>
                  <a:pt x="4213411" y="0"/>
                </a:moveTo>
                <a:lnTo>
                  <a:pt x="0" y="0"/>
                </a:lnTo>
                <a:lnTo>
                  <a:pt x="0" y="3110264"/>
                </a:lnTo>
                <a:lnTo>
                  <a:pt x="4213411" y="3110264"/>
                </a:lnTo>
                <a:lnTo>
                  <a:pt x="4213411" y="0"/>
                </a:lnTo>
                <a:close/>
              </a:path>
            </a:pathLst>
          </a:custGeom>
          <a:blipFill>
            <a:blip r:embed="rId17">
              <a:alphaModFix amt="25000"/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4"/>
          <p:cNvGrpSpPr/>
          <p:nvPr/>
        </p:nvGrpSpPr>
        <p:grpSpPr>
          <a:xfrm>
            <a:off x="4123917" y="1967303"/>
            <a:ext cx="9759745" cy="897773"/>
            <a:chOff x="0" y="0"/>
            <a:chExt cx="2570468" cy="23645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70468" cy="236450"/>
            </a:xfrm>
            <a:custGeom>
              <a:avLst/>
              <a:gdLst/>
              <a:ahLst/>
              <a:cxnLst/>
              <a:rect l="l" t="t" r="r" b="b"/>
              <a:pathLst>
                <a:path w="2570468" h="236450">
                  <a:moveTo>
                    <a:pt x="40456" y="0"/>
                  </a:moveTo>
                  <a:lnTo>
                    <a:pt x="2530012" y="0"/>
                  </a:lnTo>
                  <a:cubicBezTo>
                    <a:pt x="2552355" y="0"/>
                    <a:pt x="2570468" y="18113"/>
                    <a:pt x="2570468" y="40456"/>
                  </a:cubicBezTo>
                  <a:lnTo>
                    <a:pt x="2570468" y="195995"/>
                  </a:lnTo>
                  <a:cubicBezTo>
                    <a:pt x="2570468" y="206724"/>
                    <a:pt x="2566206" y="217014"/>
                    <a:pt x="2558619" y="224601"/>
                  </a:cubicBezTo>
                  <a:cubicBezTo>
                    <a:pt x="2551032" y="232188"/>
                    <a:pt x="2540742" y="236450"/>
                    <a:pt x="2530012" y="236450"/>
                  </a:cubicBezTo>
                  <a:lnTo>
                    <a:pt x="40456" y="236450"/>
                  </a:lnTo>
                  <a:cubicBezTo>
                    <a:pt x="18113" y="236450"/>
                    <a:pt x="0" y="218338"/>
                    <a:pt x="0" y="195995"/>
                  </a:cubicBezTo>
                  <a:lnTo>
                    <a:pt x="0" y="40456"/>
                  </a:lnTo>
                  <a:cubicBezTo>
                    <a:pt x="0" y="29726"/>
                    <a:pt x="4262" y="19436"/>
                    <a:pt x="11849" y="11849"/>
                  </a:cubicBezTo>
                  <a:cubicBezTo>
                    <a:pt x="19436" y="4262"/>
                    <a:pt x="29726" y="0"/>
                    <a:pt x="40456" y="0"/>
                  </a:cubicBezTo>
                  <a:close/>
                </a:path>
              </a:pathLst>
            </a:custGeom>
            <a:solidFill>
              <a:srgbClr val="D9E9FF"/>
            </a:solidFill>
            <a:ln w="38100" cap="rnd">
              <a:solidFill>
                <a:srgbClr val="D9E9FF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2570468" cy="284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4883460" y="245499"/>
            <a:ext cx="8521080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DISCOVER!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239589" y="2194905"/>
            <a:ext cx="9528400" cy="404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1"/>
              </a:lnSpc>
            </a:pPr>
            <a:r>
              <a:rPr lang="en-US" sz="2451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Can you guess 7 ways to keep your kidneys healthy?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370837" y="4099693"/>
            <a:ext cx="3800555" cy="14144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8"/>
              </a:lnSpc>
            </a:pPr>
            <a:r>
              <a:rPr lang="en-US" sz="262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How can we keep our kidneys healthy?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581268"/>
            <a:ext cx="1434166" cy="1431559"/>
          </a:xfrm>
          <a:custGeom>
            <a:avLst/>
            <a:gdLst/>
            <a:ahLst/>
            <a:cxnLst/>
            <a:rect l="l" t="t" r="r" b="b"/>
            <a:pathLst>
              <a:path w="1434166" h="1431559">
                <a:moveTo>
                  <a:pt x="0" y="0"/>
                </a:moveTo>
                <a:lnTo>
                  <a:pt x="1434166" y="0"/>
                </a:lnTo>
                <a:lnTo>
                  <a:pt x="1434166" y="1431558"/>
                </a:lnTo>
                <a:lnTo>
                  <a:pt x="0" y="14315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264143" y="5143500"/>
            <a:ext cx="749995" cy="1174160"/>
          </a:xfrm>
          <a:custGeom>
            <a:avLst/>
            <a:gdLst/>
            <a:ahLst/>
            <a:cxnLst/>
            <a:rect l="l" t="t" r="r" b="b"/>
            <a:pathLst>
              <a:path w="749995" h="1174160">
                <a:moveTo>
                  <a:pt x="0" y="0"/>
                </a:moveTo>
                <a:lnTo>
                  <a:pt x="749995" y="0"/>
                </a:lnTo>
                <a:lnTo>
                  <a:pt x="749995" y="1174160"/>
                </a:lnTo>
                <a:lnTo>
                  <a:pt x="0" y="117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98898" y="7833932"/>
            <a:ext cx="815240" cy="1364418"/>
          </a:xfrm>
          <a:custGeom>
            <a:avLst/>
            <a:gdLst/>
            <a:ahLst/>
            <a:cxnLst/>
            <a:rect l="l" t="t" r="r" b="b"/>
            <a:pathLst>
              <a:path w="815240" h="1364418">
                <a:moveTo>
                  <a:pt x="0" y="0"/>
                </a:moveTo>
                <a:lnTo>
                  <a:pt x="815240" y="0"/>
                </a:lnTo>
                <a:lnTo>
                  <a:pt x="815240" y="1364417"/>
                </a:lnTo>
                <a:lnTo>
                  <a:pt x="0" y="13644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7897341" y="3297047"/>
            <a:ext cx="2493318" cy="3116648"/>
          </a:xfrm>
          <a:custGeom>
            <a:avLst/>
            <a:gdLst/>
            <a:ahLst/>
            <a:cxnLst/>
            <a:rect l="l" t="t" r="r" b="b"/>
            <a:pathLst>
              <a:path w="2493318" h="3116648">
                <a:moveTo>
                  <a:pt x="0" y="0"/>
                </a:moveTo>
                <a:lnTo>
                  <a:pt x="2493318" y="0"/>
                </a:lnTo>
                <a:lnTo>
                  <a:pt x="2493318" y="3116648"/>
                </a:lnTo>
                <a:lnTo>
                  <a:pt x="0" y="31166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8488792" y="3755689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0" y="0"/>
                </a:moveTo>
                <a:lnTo>
                  <a:pt x="700886" y="0"/>
                </a:lnTo>
                <a:lnTo>
                  <a:pt x="700886" y="514275"/>
                </a:lnTo>
                <a:lnTo>
                  <a:pt x="0" y="5142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>
            <a:off x="16204122" y="2461049"/>
            <a:ext cx="1459674" cy="1165914"/>
          </a:xfrm>
          <a:custGeom>
            <a:avLst/>
            <a:gdLst/>
            <a:ahLst/>
            <a:cxnLst/>
            <a:rect l="l" t="t" r="r" b="b"/>
            <a:pathLst>
              <a:path w="1459674" h="1165914">
                <a:moveTo>
                  <a:pt x="1459674" y="0"/>
                </a:moveTo>
                <a:lnTo>
                  <a:pt x="0" y="0"/>
                </a:lnTo>
                <a:lnTo>
                  <a:pt x="0" y="1165915"/>
                </a:lnTo>
                <a:lnTo>
                  <a:pt x="1459674" y="1165915"/>
                </a:lnTo>
                <a:lnTo>
                  <a:pt x="1459674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6664628" y="5170563"/>
            <a:ext cx="999168" cy="1243132"/>
          </a:xfrm>
          <a:custGeom>
            <a:avLst/>
            <a:gdLst/>
            <a:ahLst/>
            <a:cxnLst/>
            <a:rect l="l" t="t" r="r" b="b"/>
            <a:pathLst>
              <a:path w="999168" h="1243132">
                <a:moveTo>
                  <a:pt x="0" y="0"/>
                </a:moveTo>
                <a:lnTo>
                  <a:pt x="999168" y="0"/>
                </a:lnTo>
                <a:lnTo>
                  <a:pt x="999168" y="1243132"/>
                </a:lnTo>
                <a:lnTo>
                  <a:pt x="0" y="124313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6765056" y="7833932"/>
            <a:ext cx="898739" cy="1252598"/>
          </a:xfrm>
          <a:custGeom>
            <a:avLst/>
            <a:gdLst/>
            <a:ahLst/>
            <a:cxnLst/>
            <a:rect l="l" t="t" r="r" b="b"/>
            <a:pathLst>
              <a:path w="898739" h="1252598">
                <a:moveTo>
                  <a:pt x="0" y="0"/>
                </a:moveTo>
                <a:lnTo>
                  <a:pt x="898740" y="0"/>
                </a:lnTo>
                <a:lnTo>
                  <a:pt x="898740" y="1252598"/>
                </a:lnTo>
                <a:lnTo>
                  <a:pt x="0" y="125259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557813" y="821429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7" y="0"/>
                </a:lnTo>
                <a:lnTo>
                  <a:pt x="470887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325570" y="821429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7" y="0"/>
                </a:lnTo>
                <a:lnTo>
                  <a:pt x="470887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9846745" y="3626964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700887" y="0"/>
                </a:moveTo>
                <a:lnTo>
                  <a:pt x="0" y="0"/>
                </a:lnTo>
                <a:lnTo>
                  <a:pt x="0" y="514275"/>
                </a:lnTo>
                <a:lnTo>
                  <a:pt x="700887" y="514275"/>
                </a:lnTo>
                <a:lnTo>
                  <a:pt x="7008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flipV="1">
            <a:off x="2153944" y="3965202"/>
            <a:ext cx="4314516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2153300" y="6535032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flipV="1">
            <a:off x="2153781" y="9004907"/>
            <a:ext cx="4314585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 flipV="1">
            <a:off x="11478636" y="3927102"/>
            <a:ext cx="4725410" cy="1905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 flipV="1">
            <a:off x="11568874" y="7066796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/>
          <p:nvPr/>
        </p:nvSpPr>
        <p:spPr>
          <a:xfrm flipV="1">
            <a:off x="7344906" y="7657827"/>
            <a:ext cx="3598187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/>
          <p:nvPr/>
        </p:nvSpPr>
        <p:spPr>
          <a:xfrm flipV="1">
            <a:off x="2153986" y="4528534"/>
            <a:ext cx="4314516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2153300" y="7095371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2153781" y="9536565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 flipV="1">
            <a:off x="7344906" y="7066796"/>
            <a:ext cx="3598187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 flipV="1">
            <a:off x="11478559" y="4557109"/>
            <a:ext cx="4725410" cy="1905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 flipV="1">
            <a:off x="11568912" y="6506457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 flipV="1">
            <a:off x="11568721" y="9023957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26"/>
          <p:cNvSpPr/>
          <p:nvPr/>
        </p:nvSpPr>
        <p:spPr>
          <a:xfrm flipV="1">
            <a:off x="11568683" y="9555615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7" name="Group 27"/>
          <p:cNvGrpSpPr/>
          <p:nvPr/>
        </p:nvGrpSpPr>
        <p:grpSpPr>
          <a:xfrm>
            <a:off x="4138106" y="603702"/>
            <a:ext cx="9703158" cy="2063085"/>
            <a:chOff x="0" y="0"/>
            <a:chExt cx="2447463" cy="46320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447463" cy="463209"/>
            </a:xfrm>
            <a:custGeom>
              <a:avLst/>
              <a:gdLst/>
              <a:ahLst/>
              <a:cxnLst/>
              <a:rect l="l" t="t" r="r" b="b"/>
              <a:pathLst>
                <a:path w="2447463" h="463209">
                  <a:moveTo>
                    <a:pt x="42489" y="0"/>
                  </a:moveTo>
                  <a:lnTo>
                    <a:pt x="2404975" y="0"/>
                  </a:lnTo>
                  <a:cubicBezTo>
                    <a:pt x="2428441" y="0"/>
                    <a:pt x="2447463" y="19023"/>
                    <a:pt x="2447463" y="42489"/>
                  </a:cubicBezTo>
                  <a:lnTo>
                    <a:pt x="2447463" y="420720"/>
                  </a:lnTo>
                  <a:cubicBezTo>
                    <a:pt x="2447463" y="444186"/>
                    <a:pt x="2428441" y="463209"/>
                    <a:pt x="2404975" y="463209"/>
                  </a:cubicBezTo>
                  <a:lnTo>
                    <a:pt x="42489" y="463209"/>
                  </a:lnTo>
                  <a:cubicBezTo>
                    <a:pt x="19023" y="463209"/>
                    <a:pt x="0" y="444186"/>
                    <a:pt x="0" y="420720"/>
                  </a:cubicBezTo>
                  <a:lnTo>
                    <a:pt x="0" y="42489"/>
                  </a:lnTo>
                  <a:cubicBezTo>
                    <a:pt x="0" y="19023"/>
                    <a:pt x="19023" y="0"/>
                    <a:pt x="42489" y="0"/>
                  </a:cubicBezTo>
                  <a:close/>
                </a:path>
              </a:pathLst>
            </a:custGeom>
            <a:solidFill>
              <a:srgbClr val="FFFFFF"/>
            </a:solidFill>
            <a:ln w="66675" cap="rnd">
              <a:solidFill>
                <a:srgbClr val="564675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2447463" cy="5108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4233499" y="1073304"/>
            <a:ext cx="9528400" cy="833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1"/>
              </a:lnSpc>
            </a:pPr>
            <a:r>
              <a:rPr lang="en-US" sz="2451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4: In your pairs, use the pictures as clues to list 7 ways that we can keep our kidneys healthy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6192456" y="2134445"/>
            <a:ext cx="5459910" cy="7480171"/>
          </a:xfrm>
          <a:custGeom>
            <a:avLst/>
            <a:gdLst/>
            <a:ahLst/>
            <a:cxnLst/>
            <a:rect l="l" t="t" r="r" b="b"/>
            <a:pathLst>
              <a:path w="5459910" h="7480171">
                <a:moveTo>
                  <a:pt x="5459910" y="0"/>
                </a:moveTo>
                <a:lnTo>
                  <a:pt x="0" y="0"/>
                </a:lnTo>
                <a:lnTo>
                  <a:pt x="0" y="7480171"/>
                </a:lnTo>
                <a:lnTo>
                  <a:pt x="5459910" y="7480171"/>
                </a:lnTo>
                <a:lnTo>
                  <a:pt x="5459910" y="0"/>
                </a:lnTo>
                <a:close/>
              </a:path>
            </a:pathLst>
          </a:custGeom>
          <a:blipFill>
            <a:blip r:embed="rId3"/>
            <a:stretch>
              <a:fillRect t="-7989" b="-5025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45719" y="1393142"/>
            <a:ext cx="4874081" cy="3597958"/>
          </a:xfrm>
          <a:custGeom>
            <a:avLst/>
            <a:gdLst/>
            <a:ahLst/>
            <a:cxnLst/>
            <a:rect l="l" t="t" r="r" b="b"/>
            <a:pathLst>
              <a:path w="4874081" h="3597958">
                <a:moveTo>
                  <a:pt x="0" y="0"/>
                </a:moveTo>
                <a:lnTo>
                  <a:pt x="4874081" y="0"/>
                </a:lnTo>
                <a:lnTo>
                  <a:pt x="4874081" y="3597959"/>
                </a:lnTo>
                <a:lnTo>
                  <a:pt x="0" y="35979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297912" y="-74049"/>
            <a:ext cx="9248998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SAVE A LIFE!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5" name="Freeform 5"/>
          <p:cNvSpPr/>
          <p:nvPr/>
        </p:nvSpPr>
        <p:spPr>
          <a:xfrm flipH="1">
            <a:off x="12268200" y="1133050"/>
            <a:ext cx="5329648" cy="3934250"/>
          </a:xfrm>
          <a:custGeom>
            <a:avLst/>
            <a:gdLst/>
            <a:ahLst/>
            <a:cxnLst/>
            <a:rect l="l" t="t" r="r" b="b"/>
            <a:pathLst>
              <a:path w="5329648" h="3934250">
                <a:moveTo>
                  <a:pt x="5329648" y="0"/>
                </a:moveTo>
                <a:lnTo>
                  <a:pt x="0" y="0"/>
                </a:lnTo>
                <a:lnTo>
                  <a:pt x="0" y="3934250"/>
                </a:lnTo>
                <a:lnTo>
                  <a:pt x="5329648" y="3934250"/>
                </a:lnTo>
                <a:lnTo>
                  <a:pt x="5329648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hlinkClick r:id="rId6" tooltip="https://www.youtube.com/watch?v=juc4ivxZgNg"/>
          </p:cNvPr>
          <p:cNvSpPr/>
          <p:nvPr/>
        </p:nvSpPr>
        <p:spPr>
          <a:xfrm>
            <a:off x="1898323" y="5874530"/>
            <a:ext cx="2633816" cy="2633816"/>
          </a:xfrm>
          <a:custGeom>
            <a:avLst/>
            <a:gdLst/>
            <a:ahLst/>
            <a:cxnLst/>
            <a:rect l="l" t="t" r="r" b="b"/>
            <a:pathLst>
              <a:path w="2633816" h="2633816">
                <a:moveTo>
                  <a:pt x="0" y="0"/>
                </a:moveTo>
                <a:lnTo>
                  <a:pt x="2633817" y="0"/>
                </a:lnTo>
                <a:lnTo>
                  <a:pt x="2633817" y="2633816"/>
                </a:lnTo>
                <a:lnTo>
                  <a:pt x="0" y="26338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>
            <a:hlinkClick r:id="rId9" tooltip="https://www.youtube.com/watch?v=K8Dyq0RMNOc"/>
          </p:cNvPr>
          <p:cNvSpPr/>
          <p:nvPr/>
        </p:nvSpPr>
        <p:spPr>
          <a:xfrm>
            <a:off x="13105196" y="4991100"/>
            <a:ext cx="2633816" cy="2633816"/>
          </a:xfrm>
          <a:custGeom>
            <a:avLst/>
            <a:gdLst/>
            <a:ahLst/>
            <a:cxnLst/>
            <a:rect l="l" t="t" r="r" b="b"/>
            <a:pathLst>
              <a:path w="2633816" h="2633816">
                <a:moveTo>
                  <a:pt x="0" y="0"/>
                </a:moveTo>
                <a:lnTo>
                  <a:pt x="2633816" y="0"/>
                </a:lnTo>
                <a:lnTo>
                  <a:pt x="2633816" y="2633816"/>
                </a:lnTo>
                <a:lnTo>
                  <a:pt x="0" y="26338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778191" y="6750434"/>
            <a:ext cx="882008" cy="882008"/>
          </a:xfrm>
          <a:custGeom>
            <a:avLst/>
            <a:gdLst/>
            <a:ahLst/>
            <a:cxnLst/>
            <a:rect l="l" t="t" r="r" b="b"/>
            <a:pathLst>
              <a:path w="882008" h="882008">
                <a:moveTo>
                  <a:pt x="0" y="0"/>
                </a:moveTo>
                <a:lnTo>
                  <a:pt x="882007" y="0"/>
                </a:lnTo>
                <a:lnTo>
                  <a:pt x="882007" y="882008"/>
                </a:lnTo>
                <a:lnTo>
                  <a:pt x="0" y="8820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9" name="Freeform 9"/>
          <p:cNvSpPr/>
          <p:nvPr/>
        </p:nvSpPr>
        <p:spPr>
          <a:xfrm>
            <a:off x="12026034" y="5887489"/>
            <a:ext cx="841037" cy="841037"/>
          </a:xfrm>
          <a:custGeom>
            <a:avLst/>
            <a:gdLst/>
            <a:ahLst/>
            <a:cxnLst/>
            <a:rect l="l" t="t" r="r" b="b"/>
            <a:pathLst>
              <a:path w="841037" h="841037">
                <a:moveTo>
                  <a:pt x="0" y="0"/>
                </a:moveTo>
                <a:lnTo>
                  <a:pt x="841037" y="0"/>
                </a:lnTo>
                <a:lnTo>
                  <a:pt x="841037" y="841037"/>
                </a:lnTo>
                <a:lnTo>
                  <a:pt x="0" y="84103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708242" y="2210005"/>
            <a:ext cx="3749035" cy="1713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70"/>
              </a:lnSpc>
            </a:pPr>
            <a:r>
              <a:rPr lang="en-US" sz="1907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I’m so grateful that my aunty is alive... I Wonder why more people from our community doN’t donate?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770578" y="2051096"/>
            <a:ext cx="4324893" cy="1867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</a:pPr>
            <a:r>
              <a:rPr lang="en-US" sz="2076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Allah says...and whoever saves the life of a person it is as if he has saved the life of the whole of humankind. (Qur’an 5:32)</a:t>
            </a:r>
          </a:p>
        </p:txBody>
      </p:sp>
      <p:sp>
        <p:nvSpPr>
          <p:cNvPr id="14" name="Freeform 7">
            <a:hlinkClick r:id="rId14" tooltip="https://www.youtube.com/watch?v=K8Dyq0RMNOc"/>
            <a:extLst>
              <a:ext uri="{FF2B5EF4-FFF2-40B4-BE49-F238E27FC236}">
                <a16:creationId xmlns:a16="http://schemas.microsoft.com/office/drawing/2014/main" id="{77FF5D53-6D24-B35A-DB5B-7D552E084412}"/>
              </a:ext>
            </a:extLst>
          </p:cNvPr>
          <p:cNvSpPr/>
          <p:nvPr/>
        </p:nvSpPr>
        <p:spPr>
          <a:xfrm>
            <a:off x="14746839" y="6887230"/>
            <a:ext cx="2633816" cy="2633816"/>
          </a:xfrm>
          <a:custGeom>
            <a:avLst/>
            <a:gdLst/>
            <a:ahLst/>
            <a:cxnLst/>
            <a:rect l="l" t="t" r="r" b="b"/>
            <a:pathLst>
              <a:path w="2633816" h="2633816">
                <a:moveTo>
                  <a:pt x="0" y="0"/>
                </a:moveTo>
                <a:lnTo>
                  <a:pt x="2633816" y="0"/>
                </a:lnTo>
                <a:lnTo>
                  <a:pt x="2633816" y="2633816"/>
                </a:lnTo>
                <a:lnTo>
                  <a:pt x="0" y="26338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6B342AB-37F0-35EB-3011-A7880AEF09FB}"/>
              </a:ext>
            </a:extLst>
          </p:cNvPr>
          <p:cNvSpPr/>
          <p:nvPr/>
        </p:nvSpPr>
        <p:spPr>
          <a:xfrm>
            <a:off x="13713163" y="7821900"/>
            <a:ext cx="841037" cy="828007"/>
          </a:xfrm>
          <a:prstGeom prst="ellipse">
            <a:avLst/>
          </a:prstGeom>
          <a:solidFill>
            <a:srgbClr val="9773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3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676911"/>
            <a:ext cx="8732878" cy="5610089"/>
          </a:xfrm>
          <a:custGeom>
            <a:avLst/>
            <a:gdLst/>
            <a:ahLst/>
            <a:cxnLst/>
            <a:rect l="l" t="t" r="r" b="b"/>
            <a:pathLst>
              <a:path w="8732878" h="5610089">
                <a:moveTo>
                  <a:pt x="0" y="0"/>
                </a:moveTo>
                <a:lnTo>
                  <a:pt x="8732878" y="0"/>
                </a:lnTo>
                <a:lnTo>
                  <a:pt x="8732878" y="5610089"/>
                </a:lnTo>
                <a:lnTo>
                  <a:pt x="0" y="56100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8902" b="-20858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8395975" y="296571"/>
            <a:ext cx="7306564" cy="5393573"/>
          </a:xfrm>
          <a:custGeom>
            <a:avLst/>
            <a:gdLst/>
            <a:ahLst/>
            <a:cxnLst/>
            <a:rect l="l" t="t" r="r" b="b"/>
            <a:pathLst>
              <a:path w="7306564" h="5393573">
                <a:moveTo>
                  <a:pt x="7306565" y="0"/>
                </a:moveTo>
                <a:lnTo>
                  <a:pt x="0" y="0"/>
                </a:lnTo>
                <a:lnTo>
                  <a:pt x="0" y="5393573"/>
                </a:lnTo>
                <a:lnTo>
                  <a:pt x="7306565" y="5393573"/>
                </a:lnTo>
                <a:lnTo>
                  <a:pt x="7306565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8395974" y="5827417"/>
            <a:ext cx="9663426" cy="3934132"/>
            <a:chOff x="0" y="0"/>
            <a:chExt cx="2479833" cy="1036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79833" cy="1036150"/>
            </a:xfrm>
            <a:custGeom>
              <a:avLst/>
              <a:gdLst/>
              <a:ahLst/>
              <a:cxnLst/>
              <a:rect l="l" t="t" r="r" b="b"/>
              <a:pathLst>
                <a:path w="2479833" h="1036150">
                  <a:moveTo>
                    <a:pt x="41934" y="0"/>
                  </a:moveTo>
                  <a:lnTo>
                    <a:pt x="2437899" y="0"/>
                  </a:lnTo>
                  <a:cubicBezTo>
                    <a:pt x="2461059" y="0"/>
                    <a:pt x="2479833" y="18775"/>
                    <a:pt x="2479833" y="41934"/>
                  </a:cubicBezTo>
                  <a:lnTo>
                    <a:pt x="2479833" y="994216"/>
                  </a:lnTo>
                  <a:cubicBezTo>
                    <a:pt x="2479833" y="1005337"/>
                    <a:pt x="2475415" y="1016003"/>
                    <a:pt x="2467551" y="1023868"/>
                  </a:cubicBezTo>
                  <a:cubicBezTo>
                    <a:pt x="2459687" y="1031732"/>
                    <a:pt x="2449020" y="1036150"/>
                    <a:pt x="2437899" y="1036150"/>
                  </a:cubicBezTo>
                  <a:lnTo>
                    <a:pt x="41934" y="1036150"/>
                  </a:lnTo>
                  <a:cubicBezTo>
                    <a:pt x="18775" y="1036150"/>
                    <a:pt x="0" y="1017375"/>
                    <a:pt x="0" y="994216"/>
                  </a:cubicBezTo>
                  <a:lnTo>
                    <a:pt x="0" y="41934"/>
                  </a:lnTo>
                  <a:cubicBezTo>
                    <a:pt x="0" y="18775"/>
                    <a:pt x="18775" y="0"/>
                    <a:pt x="41934" y="0"/>
                  </a:cubicBezTo>
                  <a:close/>
                </a:path>
              </a:pathLst>
            </a:custGeom>
            <a:solidFill>
              <a:srgbClr val="D9E9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479833" cy="10837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187657" y="1207648"/>
            <a:ext cx="5623095" cy="2804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2"/>
              </a:lnSpc>
            </a:pPr>
            <a:r>
              <a:rPr lang="en-US" sz="2615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AM GOING TO design a poster to Educate people in the BLACK AND South-Asian community about the importance of kidney donation and saving lives!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8935" y="172746"/>
            <a:ext cx="6721794" cy="21555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53"/>
              </a:lnSpc>
            </a:pPr>
            <a:r>
              <a:rPr lang="en-US" sz="6181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SHARE OUR KNOWLEDGE!</a:t>
            </a:r>
            <a:r>
              <a:rPr lang="en-US" sz="6181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732878" y="6149034"/>
            <a:ext cx="9166071" cy="310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1"/>
              </a:lnSpc>
            </a:pPr>
            <a:r>
              <a:rPr lang="en-US" sz="2487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MAIN ACTIVITY: In your pairs, design a colourful poster using any of the following slogans, or make up your own:</a:t>
            </a:r>
          </a:p>
          <a:p>
            <a:pPr marL="536951" lvl="1" indent="-268476" algn="l">
              <a:lnSpc>
                <a:spcPts val="3481"/>
              </a:lnSpc>
              <a:buFont typeface="Arial"/>
              <a:buChar char="•"/>
            </a:pPr>
            <a:r>
              <a:rPr lang="en-US" sz="248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“Sharing is caring”</a:t>
            </a:r>
          </a:p>
          <a:p>
            <a:pPr marL="536951" lvl="1" indent="-268476" algn="l">
              <a:lnSpc>
                <a:spcPts val="3481"/>
              </a:lnSpc>
              <a:buFont typeface="Arial"/>
              <a:buChar char="•"/>
            </a:pPr>
            <a:r>
              <a:rPr lang="en-US" sz="248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“When 2 becomes 1”</a:t>
            </a:r>
          </a:p>
          <a:p>
            <a:pPr marL="536951" lvl="1" indent="-268476" algn="l">
              <a:lnSpc>
                <a:spcPts val="3481"/>
              </a:lnSpc>
              <a:buFont typeface="Arial"/>
              <a:buChar char="•"/>
            </a:pPr>
            <a:r>
              <a:rPr lang="en-US" sz="248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“Spare Kidney, anyone?”</a:t>
            </a:r>
          </a:p>
          <a:p>
            <a:pPr marL="536951" lvl="1" indent="-268476" algn="l">
              <a:lnSpc>
                <a:spcPts val="3481"/>
              </a:lnSpc>
              <a:buFont typeface="Arial"/>
              <a:buChar char="•"/>
            </a:pPr>
            <a:r>
              <a:rPr lang="en-US" sz="248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“Are you my match?”</a:t>
            </a:r>
          </a:p>
          <a:p>
            <a:pPr marL="536951" lvl="1" indent="-268476" algn="l">
              <a:lnSpc>
                <a:spcPts val="3481"/>
              </a:lnSpc>
              <a:spcBef>
                <a:spcPct val="0"/>
              </a:spcBef>
              <a:buFont typeface="Arial"/>
              <a:buChar char="•"/>
            </a:pPr>
            <a:r>
              <a:rPr lang="en-US" sz="248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“Can you save a life?”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327108"/>
            <a:ext cx="5517112" cy="6959892"/>
          </a:xfrm>
          <a:custGeom>
            <a:avLst/>
            <a:gdLst/>
            <a:ahLst/>
            <a:cxnLst/>
            <a:rect l="l" t="t" r="r" b="b"/>
            <a:pathLst>
              <a:path w="5517112" h="6959892">
                <a:moveTo>
                  <a:pt x="0" y="0"/>
                </a:moveTo>
                <a:lnTo>
                  <a:pt x="5517112" y="0"/>
                </a:lnTo>
                <a:lnTo>
                  <a:pt x="5517112" y="6959892"/>
                </a:lnTo>
                <a:lnTo>
                  <a:pt x="0" y="69598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574" t="-59708" r="-19337" b="-738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3018451" y="1482642"/>
            <a:ext cx="4620703" cy="3410919"/>
          </a:xfrm>
          <a:custGeom>
            <a:avLst/>
            <a:gdLst/>
            <a:ahLst/>
            <a:cxnLst/>
            <a:rect l="l" t="t" r="r" b="b"/>
            <a:pathLst>
              <a:path w="4620703" h="3410919">
                <a:moveTo>
                  <a:pt x="4620704" y="0"/>
                </a:moveTo>
                <a:lnTo>
                  <a:pt x="0" y="0"/>
                </a:lnTo>
                <a:lnTo>
                  <a:pt x="0" y="3410919"/>
                </a:lnTo>
                <a:lnTo>
                  <a:pt x="4620704" y="3410919"/>
                </a:lnTo>
                <a:lnTo>
                  <a:pt x="4620704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5269549" y="190500"/>
            <a:ext cx="2539225" cy="1685212"/>
          </a:xfrm>
          <a:custGeom>
            <a:avLst/>
            <a:gdLst/>
            <a:ahLst/>
            <a:cxnLst/>
            <a:rect l="l" t="t" r="r" b="b"/>
            <a:pathLst>
              <a:path w="2503039" h="1728661">
                <a:moveTo>
                  <a:pt x="0" y="0"/>
                </a:moveTo>
                <a:lnTo>
                  <a:pt x="2503039" y="0"/>
                </a:lnTo>
                <a:lnTo>
                  <a:pt x="2503039" y="1728661"/>
                </a:lnTo>
                <a:lnTo>
                  <a:pt x="0" y="17286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4972622" y="25205"/>
            <a:ext cx="9657778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REMEMBER!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07872" y="2377435"/>
            <a:ext cx="3641860" cy="1459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37"/>
              </a:lnSpc>
            </a:pPr>
            <a:r>
              <a:rPr lang="en-US" sz="2097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was one of the very few in our community who was lucky to have a donor.</a:t>
            </a: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3D064855-36E3-242C-A6D8-AB67A7CBAB91}"/>
              </a:ext>
            </a:extLst>
          </p:cNvPr>
          <p:cNvGrpSpPr/>
          <p:nvPr/>
        </p:nvGrpSpPr>
        <p:grpSpPr>
          <a:xfrm>
            <a:off x="7737547" y="2092359"/>
            <a:ext cx="10116763" cy="7761583"/>
            <a:chOff x="0" y="0"/>
            <a:chExt cx="2583416" cy="1706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4E5434C-3BB3-C341-B917-8C2B64ECE519}"/>
                </a:ext>
              </a:extLst>
            </p:cNvPr>
            <p:cNvSpPr/>
            <p:nvPr/>
          </p:nvSpPr>
          <p:spPr>
            <a:xfrm>
              <a:off x="0" y="0"/>
              <a:ext cx="2583416" cy="1706200"/>
            </a:xfrm>
            <a:custGeom>
              <a:avLst/>
              <a:gdLst/>
              <a:ahLst/>
              <a:cxnLst/>
              <a:rect l="l" t="t" r="r" b="b"/>
              <a:pathLst>
                <a:path w="2583416" h="1706200">
                  <a:moveTo>
                    <a:pt x="40253" y="0"/>
                  </a:moveTo>
                  <a:lnTo>
                    <a:pt x="2543163" y="0"/>
                  </a:lnTo>
                  <a:cubicBezTo>
                    <a:pt x="2565394" y="0"/>
                    <a:pt x="2583416" y="18022"/>
                    <a:pt x="2583416" y="40253"/>
                  </a:cubicBezTo>
                  <a:lnTo>
                    <a:pt x="2583416" y="1665947"/>
                  </a:lnTo>
                  <a:cubicBezTo>
                    <a:pt x="2583416" y="1688178"/>
                    <a:pt x="2565394" y="1706200"/>
                    <a:pt x="2543163" y="1706200"/>
                  </a:cubicBezTo>
                  <a:lnTo>
                    <a:pt x="40253" y="1706200"/>
                  </a:lnTo>
                  <a:cubicBezTo>
                    <a:pt x="18022" y="1706200"/>
                    <a:pt x="0" y="1688178"/>
                    <a:pt x="0" y="1665947"/>
                  </a:cubicBezTo>
                  <a:lnTo>
                    <a:pt x="0" y="40253"/>
                  </a:lnTo>
                  <a:cubicBezTo>
                    <a:pt x="0" y="18022"/>
                    <a:pt x="18022" y="0"/>
                    <a:pt x="40253" y="0"/>
                  </a:cubicBezTo>
                  <a:close/>
                </a:path>
              </a:pathLst>
            </a:custGeom>
            <a:solidFill>
              <a:srgbClr val="B7D689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6">
              <a:extLst>
                <a:ext uri="{FF2B5EF4-FFF2-40B4-BE49-F238E27FC236}">
                  <a16:creationId xmlns:a16="http://schemas.microsoft.com/office/drawing/2014/main" id="{4C456D51-B504-E705-769A-4822FFB887EA}"/>
                </a:ext>
              </a:extLst>
            </p:cNvPr>
            <p:cNvSpPr txBox="1"/>
            <p:nvPr/>
          </p:nvSpPr>
          <p:spPr>
            <a:xfrm>
              <a:off x="0" y="-47625"/>
              <a:ext cx="2583416" cy="1753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0F2B928-DEFA-CA63-1EBB-1A9ADFC820AA}"/>
              </a:ext>
            </a:extLst>
          </p:cNvPr>
          <p:cNvSpPr txBox="1"/>
          <p:nvPr/>
        </p:nvSpPr>
        <p:spPr>
          <a:xfrm>
            <a:off x="8128576" y="2671541"/>
            <a:ext cx="9397424" cy="6603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is and always will be an INDIVIDUAL CHOICE. </a:t>
            </a: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No one can force you to become a donor. 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a very difficult decision to make and one must THINK VERY CAREFULLY before deciding to become a donor.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Anyone can become a donor in the future if they want to help save someone’s life by signing up to the Organ Donor Register and carrying an Organ Donor Card (See Above).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Many people do not know much about kidney donation but now YOU DO! By simply sharing information, you can help save lives too!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63875" y="5143500"/>
            <a:ext cx="5653814" cy="4763339"/>
          </a:xfrm>
          <a:custGeom>
            <a:avLst/>
            <a:gdLst/>
            <a:ahLst/>
            <a:cxnLst/>
            <a:rect l="l" t="t" r="r" b="b"/>
            <a:pathLst>
              <a:path w="5653814" h="4763339">
                <a:moveTo>
                  <a:pt x="0" y="0"/>
                </a:moveTo>
                <a:lnTo>
                  <a:pt x="5653814" y="0"/>
                </a:lnTo>
                <a:lnTo>
                  <a:pt x="5653814" y="4763339"/>
                </a:lnTo>
                <a:lnTo>
                  <a:pt x="0" y="47633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062753" y="426917"/>
            <a:ext cx="11888027" cy="5260452"/>
          </a:xfrm>
          <a:custGeom>
            <a:avLst/>
            <a:gdLst/>
            <a:ahLst/>
            <a:cxnLst/>
            <a:rect l="l" t="t" r="r" b="b"/>
            <a:pathLst>
              <a:path w="11888027" h="5260452">
                <a:moveTo>
                  <a:pt x="0" y="0"/>
                </a:moveTo>
                <a:lnTo>
                  <a:pt x="11888027" y="0"/>
                </a:lnTo>
                <a:lnTo>
                  <a:pt x="11888027" y="5260453"/>
                </a:lnTo>
                <a:lnTo>
                  <a:pt x="0" y="526045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20155" y="2350770"/>
            <a:ext cx="5142598" cy="7583229"/>
          </a:xfrm>
          <a:custGeom>
            <a:avLst/>
            <a:gdLst/>
            <a:ahLst/>
            <a:cxnLst/>
            <a:rect l="l" t="t" r="r" b="b"/>
            <a:pathLst>
              <a:path w="5142598" h="7583229">
                <a:moveTo>
                  <a:pt x="0" y="0"/>
                </a:moveTo>
                <a:lnTo>
                  <a:pt x="5142598" y="0"/>
                </a:lnTo>
                <a:lnTo>
                  <a:pt x="5142598" y="7583230"/>
                </a:lnTo>
                <a:lnTo>
                  <a:pt x="0" y="7583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579" t="-24946" r="-15007" b="-463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99113">
            <a:off x="190675" y="480810"/>
            <a:ext cx="5508285" cy="3036442"/>
          </a:xfrm>
          <a:custGeom>
            <a:avLst/>
            <a:gdLst/>
            <a:ahLst/>
            <a:cxnLst/>
            <a:rect l="l" t="t" r="r" b="b"/>
            <a:pathLst>
              <a:path w="5508285" h="3036442">
                <a:moveTo>
                  <a:pt x="0" y="0"/>
                </a:moveTo>
                <a:lnTo>
                  <a:pt x="5508285" y="0"/>
                </a:lnTo>
                <a:lnTo>
                  <a:pt x="5508285" y="3036442"/>
                </a:lnTo>
                <a:lnTo>
                  <a:pt x="0" y="30364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996020" y="1004932"/>
            <a:ext cx="8639757" cy="3598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94"/>
              </a:lnSpc>
            </a:pPr>
            <a:r>
              <a:rPr lang="en-US" sz="33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Do you think the decisions we make can affect others? raise your hand if you might consider donating when you are older or atleast share the knowledge with others?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32544" y="320688"/>
            <a:ext cx="7055456" cy="7055456"/>
          </a:xfrm>
          <a:custGeom>
            <a:avLst/>
            <a:gdLst/>
            <a:ahLst/>
            <a:cxnLst/>
            <a:rect l="l" t="t" r="r" b="b"/>
            <a:pathLst>
              <a:path w="7055456" h="7055456">
                <a:moveTo>
                  <a:pt x="0" y="0"/>
                </a:moveTo>
                <a:lnTo>
                  <a:pt x="7055456" y="0"/>
                </a:lnTo>
                <a:lnTo>
                  <a:pt x="7055456" y="7055456"/>
                </a:lnTo>
                <a:lnTo>
                  <a:pt x="0" y="70554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544806" y="4407859"/>
            <a:ext cx="4144795" cy="5879141"/>
          </a:xfrm>
          <a:custGeom>
            <a:avLst/>
            <a:gdLst/>
            <a:ahLst/>
            <a:cxnLst/>
            <a:rect l="l" t="t" r="r" b="b"/>
            <a:pathLst>
              <a:path w="4144795" h="5879141">
                <a:moveTo>
                  <a:pt x="0" y="0"/>
                </a:moveTo>
                <a:lnTo>
                  <a:pt x="4144794" y="0"/>
                </a:lnTo>
                <a:lnTo>
                  <a:pt x="4144794" y="5879141"/>
                </a:lnTo>
                <a:lnTo>
                  <a:pt x="0" y="58791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605" t="-70999" r="-45862" b="-956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243982">
            <a:off x="9016152" y="5919170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048253">
            <a:off x="1801598" y="7439859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36094">
            <a:off x="2230206" y="445104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553045" y="1653219"/>
            <a:ext cx="7983521" cy="2003155"/>
            <a:chOff x="0" y="0"/>
            <a:chExt cx="2102656" cy="5275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02656" cy="527580"/>
            </a:xfrm>
            <a:custGeom>
              <a:avLst/>
              <a:gdLst/>
              <a:ahLst/>
              <a:cxnLst/>
              <a:rect l="l" t="t" r="r" b="b"/>
              <a:pathLst>
                <a:path w="2102656" h="527580">
                  <a:moveTo>
                    <a:pt x="49457" y="0"/>
                  </a:moveTo>
                  <a:lnTo>
                    <a:pt x="2053199" y="0"/>
                  </a:lnTo>
                  <a:cubicBezTo>
                    <a:pt x="2080513" y="0"/>
                    <a:pt x="2102656" y="22142"/>
                    <a:pt x="2102656" y="49457"/>
                  </a:cubicBezTo>
                  <a:lnTo>
                    <a:pt x="2102656" y="478123"/>
                  </a:lnTo>
                  <a:cubicBezTo>
                    <a:pt x="2102656" y="491240"/>
                    <a:pt x="2097445" y="503820"/>
                    <a:pt x="2088170" y="513095"/>
                  </a:cubicBezTo>
                  <a:cubicBezTo>
                    <a:pt x="2078895" y="522369"/>
                    <a:pt x="2066316" y="527580"/>
                    <a:pt x="2053199" y="527580"/>
                  </a:cubicBezTo>
                  <a:lnTo>
                    <a:pt x="49457" y="527580"/>
                  </a:lnTo>
                  <a:cubicBezTo>
                    <a:pt x="36340" y="527580"/>
                    <a:pt x="23760" y="522369"/>
                    <a:pt x="14486" y="513095"/>
                  </a:cubicBezTo>
                  <a:cubicBezTo>
                    <a:pt x="5211" y="503820"/>
                    <a:pt x="0" y="491240"/>
                    <a:pt x="0" y="478123"/>
                  </a:cubicBezTo>
                  <a:lnTo>
                    <a:pt x="0" y="49457"/>
                  </a:lnTo>
                  <a:cubicBezTo>
                    <a:pt x="0" y="36340"/>
                    <a:pt x="5211" y="23760"/>
                    <a:pt x="14486" y="14486"/>
                  </a:cubicBezTo>
                  <a:cubicBezTo>
                    <a:pt x="23760" y="5211"/>
                    <a:pt x="36340" y="0"/>
                    <a:pt x="49457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87878C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2102656" cy="575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53045" y="355755"/>
            <a:ext cx="7844655" cy="1546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7"/>
              </a:lnSpc>
            </a:pPr>
            <a:r>
              <a:rPr lang="en-US" sz="4862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QUESTIONS OR COMMENTS?</a:t>
            </a:r>
          </a:p>
          <a:p>
            <a:pPr algn="l">
              <a:lnSpc>
                <a:spcPts val="5432"/>
              </a:lnSpc>
              <a:spcBef>
                <a:spcPct val="0"/>
              </a:spcBef>
            </a:pPr>
            <a:endParaRPr lang="en-US" sz="4862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112559" y="5320792"/>
            <a:ext cx="5007962" cy="1649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60323" y="1825868"/>
            <a:ext cx="7135356" cy="1385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0"/>
              </a:lnSpc>
              <a:spcBef>
                <a:spcPct val="0"/>
              </a:spcBef>
            </a:pPr>
            <a:r>
              <a:rPr lang="en-US" sz="3971" b="1" dirty="0">
                <a:solidFill>
                  <a:srgbClr val="9774B3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Drop them in the box so we can discuss them later!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337437" y="8101329"/>
            <a:ext cx="2558207" cy="372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END OF LESSON 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6E930F3-47A4-E1CF-A50E-92F30AB235F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82DA59-1F1C-6217-8C51-4B60683EEE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325" y="-543112"/>
            <a:ext cx="7772400" cy="7772400"/>
          </a:xfrm>
          <a:prstGeom prst="rect">
            <a:avLst/>
          </a:prstGeom>
        </p:spPr>
      </p:pic>
      <p:sp>
        <p:nvSpPr>
          <p:cNvPr id="4" name="TextBox 8">
            <a:extLst>
              <a:ext uri="{FF2B5EF4-FFF2-40B4-BE49-F238E27FC236}">
                <a16:creationId xmlns:a16="http://schemas.microsoft.com/office/drawing/2014/main" id="{55092435-E8A9-A643-C808-5FD77315AF75}"/>
              </a:ext>
            </a:extLst>
          </p:cNvPr>
          <p:cNvSpPr txBox="1"/>
          <p:nvPr/>
        </p:nvSpPr>
        <p:spPr>
          <a:xfrm>
            <a:off x="2628674" y="5763489"/>
            <a:ext cx="13259701" cy="11121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909"/>
              </a:lnSpc>
            </a:pPr>
            <a:r>
              <a:rPr lang="en-US" sz="54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  <a:hlinkClick r:id="rId4"/>
              </a:rPr>
              <a:t>https://shade7publishing.com/</a:t>
            </a:r>
            <a:endParaRPr lang="en-US" sz="5400" dirty="0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463D21-D85B-F65E-DBAF-E5A26B504CC7}"/>
              </a:ext>
            </a:extLst>
          </p:cNvPr>
          <p:cNvSpPr txBox="1"/>
          <p:nvPr/>
        </p:nvSpPr>
        <p:spPr>
          <a:xfrm>
            <a:off x="2514149" y="7262644"/>
            <a:ext cx="13259701" cy="11121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909"/>
              </a:lnSpc>
            </a:pPr>
            <a:r>
              <a:rPr lang="en-US" sz="54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  <a:hlinkClick r:id="rId5"/>
              </a:rPr>
              <a:t>info@shade7.co.uk</a:t>
            </a:r>
            <a:endParaRPr lang="en-US" sz="5400" dirty="0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CD75BA-43B4-38F4-C80D-C3DCEA0F5FD1}"/>
              </a:ext>
            </a:extLst>
          </p:cNvPr>
          <p:cNvSpPr txBox="1"/>
          <p:nvPr/>
        </p:nvSpPr>
        <p:spPr>
          <a:xfrm>
            <a:off x="5905725" y="4877145"/>
            <a:ext cx="6705600" cy="532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For more information visit: </a:t>
            </a:r>
            <a:endParaRPr lang="en-US" sz="40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</p:txBody>
      </p:sp>
    </p:spTree>
    <p:extLst>
      <p:ext uri="{BB962C8B-B14F-4D97-AF65-F5344CB8AC3E}">
        <p14:creationId xmlns:p14="http://schemas.microsoft.com/office/powerpoint/2010/main" val="707896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3481" y="3038017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03481" y="5220996"/>
            <a:ext cx="16025563" cy="1542346"/>
            <a:chOff x="0" y="0"/>
            <a:chExt cx="4220725" cy="40621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4196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3481" y="7477717"/>
            <a:ext cx="16025563" cy="1542346"/>
            <a:chOff x="0" y="0"/>
            <a:chExt cx="4220725" cy="4062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006294" y="150178"/>
            <a:ext cx="627541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THINK!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03481" y="1745409"/>
            <a:ext cx="16025563" cy="556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Talk in your pairs to discuss ‘</a:t>
            </a:r>
            <a:r>
              <a:rPr lang="en-US" sz="3399" b="1" i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 Italics"/>
                <a:cs typeface="Canva Sans Bold Italics"/>
                <a:sym typeface="Canva Sans Bold Italics"/>
              </a:rPr>
              <a:t>What is a Super hero?’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38501" y="2506625"/>
            <a:ext cx="15925800" cy="6185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085"/>
              </a:lnSpc>
            </a:pPr>
            <a:endParaRPr dirty="0"/>
          </a:p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1) Who is your </a:t>
            </a:r>
            <a:r>
              <a:rPr lang="en-US" sz="4346" b="1" dirty="0" err="1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favourite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superhero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and why?</a:t>
            </a: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2) What do they 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look like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?</a:t>
            </a: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3) What type of 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personality/characteristics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do they have?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00936" y="2579954"/>
            <a:ext cx="4474178" cy="2980921"/>
          </a:xfrm>
          <a:custGeom>
            <a:avLst/>
            <a:gdLst/>
            <a:ahLst/>
            <a:cxnLst/>
            <a:rect l="l" t="t" r="r" b="b"/>
            <a:pathLst>
              <a:path w="4474178" h="2980921">
                <a:moveTo>
                  <a:pt x="0" y="0"/>
                </a:moveTo>
                <a:lnTo>
                  <a:pt x="4474178" y="0"/>
                </a:lnTo>
                <a:lnTo>
                  <a:pt x="4474178" y="2980922"/>
                </a:lnTo>
                <a:lnTo>
                  <a:pt x="0" y="2980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189755" y="2569193"/>
            <a:ext cx="4490330" cy="2991683"/>
          </a:xfrm>
          <a:custGeom>
            <a:avLst/>
            <a:gdLst/>
            <a:ahLst/>
            <a:cxnLst/>
            <a:rect l="l" t="t" r="r" b="b"/>
            <a:pathLst>
              <a:path w="4490330" h="2991683">
                <a:moveTo>
                  <a:pt x="0" y="0"/>
                </a:moveTo>
                <a:lnTo>
                  <a:pt x="4490331" y="0"/>
                </a:lnTo>
                <a:lnTo>
                  <a:pt x="4490331" y="2991683"/>
                </a:lnTo>
                <a:lnTo>
                  <a:pt x="0" y="29916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289551" y="2618448"/>
            <a:ext cx="4474178" cy="2942428"/>
          </a:xfrm>
          <a:custGeom>
            <a:avLst/>
            <a:gdLst/>
            <a:ahLst/>
            <a:cxnLst/>
            <a:rect l="l" t="t" r="r" b="b"/>
            <a:pathLst>
              <a:path w="4474178" h="2942428">
                <a:moveTo>
                  <a:pt x="0" y="0"/>
                </a:moveTo>
                <a:lnTo>
                  <a:pt x="4474179" y="0"/>
                </a:lnTo>
                <a:lnTo>
                  <a:pt x="4474179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67" t="-744" b="-74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000936" y="5998187"/>
            <a:ext cx="4490330" cy="2942428"/>
          </a:xfrm>
          <a:custGeom>
            <a:avLst/>
            <a:gdLst/>
            <a:ahLst/>
            <a:cxnLst/>
            <a:rect l="l" t="t" r="r" b="b"/>
            <a:pathLst>
              <a:path w="4490330" h="2942428">
                <a:moveTo>
                  <a:pt x="0" y="0"/>
                </a:moveTo>
                <a:lnTo>
                  <a:pt x="4490330" y="0"/>
                </a:lnTo>
                <a:lnTo>
                  <a:pt x="4490330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36" b="-8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214286" y="5998187"/>
            <a:ext cx="4465800" cy="2980921"/>
          </a:xfrm>
          <a:custGeom>
            <a:avLst/>
            <a:gdLst/>
            <a:ahLst/>
            <a:cxnLst/>
            <a:rect l="l" t="t" r="r" b="b"/>
            <a:pathLst>
              <a:path w="4465800" h="2980921">
                <a:moveTo>
                  <a:pt x="0" y="0"/>
                </a:moveTo>
                <a:lnTo>
                  <a:pt x="4465800" y="0"/>
                </a:lnTo>
                <a:lnTo>
                  <a:pt x="4465800" y="2980922"/>
                </a:lnTo>
                <a:lnTo>
                  <a:pt x="0" y="29809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394727" y="5998187"/>
            <a:ext cx="4465800" cy="2942428"/>
          </a:xfrm>
          <a:custGeom>
            <a:avLst/>
            <a:gdLst/>
            <a:ahLst/>
            <a:cxnLst/>
            <a:rect l="l" t="t" r="r" b="b"/>
            <a:pathLst>
              <a:path w="4465800" h="2942428">
                <a:moveTo>
                  <a:pt x="0" y="0"/>
                </a:moveTo>
                <a:lnTo>
                  <a:pt x="4465800" y="0"/>
                </a:lnTo>
                <a:lnTo>
                  <a:pt x="4465800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60" t="-370" b="-1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437906" y="885825"/>
            <a:ext cx="15412187" cy="1102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6702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EXPLORE some REAL-LIFE HEROES!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134829"/>
            <a:ext cx="6973475" cy="4654795"/>
          </a:xfrm>
          <a:custGeom>
            <a:avLst/>
            <a:gdLst/>
            <a:ahLst/>
            <a:cxnLst/>
            <a:rect l="l" t="t" r="r" b="b"/>
            <a:pathLst>
              <a:path w="6973475" h="4654795">
                <a:moveTo>
                  <a:pt x="0" y="0"/>
                </a:moveTo>
                <a:lnTo>
                  <a:pt x="6973475" y="0"/>
                </a:lnTo>
                <a:lnTo>
                  <a:pt x="6973475" y="4654795"/>
                </a:lnTo>
                <a:lnTo>
                  <a:pt x="0" y="46547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935065" y="2134829"/>
            <a:ext cx="7085906" cy="4654795"/>
          </a:xfrm>
          <a:custGeom>
            <a:avLst/>
            <a:gdLst/>
            <a:ahLst/>
            <a:cxnLst/>
            <a:rect l="l" t="t" r="r" b="b"/>
            <a:pathLst>
              <a:path w="7085906" h="4654795">
                <a:moveTo>
                  <a:pt x="0" y="0"/>
                </a:moveTo>
                <a:lnTo>
                  <a:pt x="7085906" y="0"/>
                </a:lnTo>
                <a:lnTo>
                  <a:pt x="7085906" y="4654795"/>
                </a:lnTo>
                <a:lnTo>
                  <a:pt x="0" y="46547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93" b="-628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958957" y="7573297"/>
            <a:ext cx="13692648" cy="1685003"/>
            <a:chOff x="0" y="0"/>
            <a:chExt cx="3606294" cy="4437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06294" cy="443787"/>
            </a:xfrm>
            <a:custGeom>
              <a:avLst/>
              <a:gdLst/>
              <a:ahLst/>
              <a:cxnLst/>
              <a:rect l="l" t="t" r="r" b="b"/>
              <a:pathLst>
                <a:path w="3606294" h="443787">
                  <a:moveTo>
                    <a:pt x="28836" y="0"/>
                  </a:moveTo>
                  <a:lnTo>
                    <a:pt x="3577458" y="0"/>
                  </a:lnTo>
                  <a:cubicBezTo>
                    <a:pt x="3593384" y="0"/>
                    <a:pt x="3606294" y="12910"/>
                    <a:pt x="3606294" y="28836"/>
                  </a:cubicBezTo>
                  <a:lnTo>
                    <a:pt x="3606294" y="414951"/>
                  </a:lnTo>
                  <a:cubicBezTo>
                    <a:pt x="3606294" y="422599"/>
                    <a:pt x="3603256" y="429933"/>
                    <a:pt x="3597849" y="435341"/>
                  </a:cubicBezTo>
                  <a:cubicBezTo>
                    <a:pt x="3592441" y="440749"/>
                    <a:pt x="3585106" y="443787"/>
                    <a:pt x="3577458" y="443787"/>
                  </a:cubicBezTo>
                  <a:lnTo>
                    <a:pt x="28836" y="443787"/>
                  </a:lnTo>
                  <a:cubicBezTo>
                    <a:pt x="12910" y="443787"/>
                    <a:pt x="0" y="430877"/>
                    <a:pt x="0" y="414951"/>
                  </a:cubicBezTo>
                  <a:lnTo>
                    <a:pt x="0" y="28836"/>
                  </a:lnTo>
                  <a:cubicBezTo>
                    <a:pt x="0" y="12910"/>
                    <a:pt x="12910" y="0"/>
                    <a:pt x="28836" y="0"/>
                  </a:cubicBezTo>
                  <a:close/>
                </a:path>
              </a:pathLst>
            </a:custGeom>
            <a:solidFill>
              <a:srgbClr val="D9E9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606294" cy="4914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127924" y="323859"/>
            <a:ext cx="13893047" cy="11025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6701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What relationships do you see here?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05773" y="7901647"/>
            <a:ext cx="13199016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Why might they be each other’s heroes?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30870" y="847725"/>
            <a:ext cx="5923731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READ!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2E4DDE-F064-4BCD-4073-6C776039FE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02418"/>
            <a:ext cx="6629400" cy="6876642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698AE87-ABEF-FDC7-BAF0-08BB649F4162}"/>
              </a:ext>
            </a:extLst>
          </p:cNvPr>
          <p:cNvSpPr txBox="1"/>
          <p:nvPr/>
        </p:nvSpPr>
        <p:spPr>
          <a:xfrm>
            <a:off x="5410200" y="2902418"/>
            <a:ext cx="14461751" cy="235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13"/>
              </a:lnSpc>
            </a:pPr>
            <a:r>
              <a:rPr lang="en-US" sz="6866" dirty="0">
                <a:latin typeface="Lilita One"/>
                <a:ea typeface="Lilita One"/>
                <a:cs typeface="Lilita One"/>
                <a:sym typeface="Lilita One"/>
                <a:hlinkClick r:id="rId4"/>
              </a:rPr>
              <a:t>A Different Kind of Hero</a:t>
            </a:r>
          </a:p>
          <a:p>
            <a:pPr algn="ctr">
              <a:lnSpc>
                <a:spcPts val="9613"/>
              </a:lnSpc>
            </a:pPr>
            <a:r>
              <a:rPr lang="en-US" sz="6866" dirty="0">
                <a:latin typeface="Lilita One"/>
                <a:ea typeface="Lilita One"/>
                <a:cs typeface="Lilita One"/>
                <a:sym typeface="Lilita One"/>
                <a:hlinkClick r:id="rId4"/>
              </a:rPr>
              <a:t>Flip Book</a:t>
            </a:r>
            <a:endParaRPr lang="en-US" sz="6866" dirty="0">
              <a:latin typeface="Lilita One"/>
              <a:ea typeface="Lilita One"/>
              <a:cs typeface="Lilita One"/>
              <a:sym typeface="Lilita On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0210" y="4353617"/>
            <a:ext cx="5538318" cy="4561511"/>
            <a:chOff x="-27298" y="-9525"/>
            <a:chExt cx="897480" cy="742573"/>
          </a:xfrm>
        </p:grpSpPr>
        <p:sp>
          <p:nvSpPr>
            <p:cNvPr id="3" name="Freeform 3"/>
            <p:cNvSpPr/>
            <p:nvPr/>
          </p:nvSpPr>
          <p:spPr>
            <a:xfrm>
              <a:off x="-27298" y="21848"/>
              <a:ext cx="897480" cy="711200"/>
            </a:xfrm>
            <a:custGeom>
              <a:avLst/>
              <a:gdLst/>
              <a:ahLst/>
              <a:cxnLst/>
              <a:rect l="l" t="t" r="r" b="b"/>
              <a:pathLst>
                <a:path w="897480" h="711200">
                  <a:moveTo>
                    <a:pt x="585619" y="0"/>
                  </a:moveTo>
                  <a:lnTo>
                    <a:pt x="311825" y="0"/>
                  </a:lnTo>
                  <a:cubicBezTo>
                    <a:pt x="139596" y="0"/>
                    <a:pt x="0" y="123512"/>
                    <a:pt x="0" y="275871"/>
                  </a:cubicBezTo>
                  <a:cubicBezTo>
                    <a:pt x="0" y="386169"/>
                    <a:pt x="73183" y="481310"/>
                    <a:pt x="178916" y="525451"/>
                  </a:cubicBezTo>
                  <a:lnTo>
                    <a:pt x="178916" y="711200"/>
                  </a:lnTo>
                  <a:lnTo>
                    <a:pt x="390703" y="551732"/>
                  </a:lnTo>
                  <a:lnTo>
                    <a:pt x="585619" y="551732"/>
                  </a:lnTo>
                  <a:cubicBezTo>
                    <a:pt x="757860" y="551732"/>
                    <a:pt x="897468" y="428220"/>
                    <a:pt x="897468" y="275861"/>
                  </a:cubicBezTo>
                  <a:cubicBezTo>
                    <a:pt x="897480" y="123512"/>
                    <a:pt x="757860" y="0"/>
                    <a:pt x="585619" y="0"/>
                  </a:cubicBezTo>
                  <a:close/>
                </a:path>
              </a:pathLst>
            </a:custGeom>
            <a:solidFill>
              <a:srgbClr val="D33030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767838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  <a:spcBef>
                  <a:spcPct val="0"/>
                </a:spcBef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How did the little boy’s mum save his </a:t>
              </a:r>
              <a:r>
                <a:rPr lang="en-US" sz="2299" b="1" dirty="0" err="1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aunty’s</a:t>
              </a: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life?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241860" y="4449978"/>
            <a:ext cx="5538244" cy="4368791"/>
            <a:chOff x="0" y="0"/>
            <a:chExt cx="1259231" cy="97955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59231" cy="979551"/>
            </a:xfrm>
            <a:custGeom>
              <a:avLst/>
              <a:gdLst/>
              <a:ahLst/>
              <a:cxnLst/>
              <a:rect l="l" t="t" r="r" b="b"/>
              <a:pathLst>
                <a:path w="1259231" h="979551">
                  <a:moveTo>
                    <a:pt x="821670" y="0"/>
                  </a:moveTo>
                  <a:lnTo>
                    <a:pt x="437516" y="0"/>
                  </a:lnTo>
                  <a:cubicBezTo>
                    <a:pt x="195864" y="0"/>
                    <a:pt x="0" y="170116"/>
                    <a:pt x="0" y="379963"/>
                  </a:cubicBezTo>
                  <a:cubicBezTo>
                    <a:pt x="0" y="531879"/>
                    <a:pt x="102682" y="662918"/>
                    <a:pt x="251033" y="723715"/>
                  </a:cubicBezTo>
                  <a:lnTo>
                    <a:pt x="251033" y="979551"/>
                  </a:lnTo>
                  <a:lnTo>
                    <a:pt x="548187" y="759913"/>
                  </a:lnTo>
                  <a:lnTo>
                    <a:pt x="821670" y="759913"/>
                  </a:lnTo>
                  <a:cubicBezTo>
                    <a:pt x="1063338" y="759913"/>
                    <a:pt x="1259219" y="589797"/>
                    <a:pt x="1259219" y="379949"/>
                  </a:cubicBezTo>
                  <a:cubicBezTo>
                    <a:pt x="1259231" y="170116"/>
                    <a:pt x="1063338" y="0"/>
                    <a:pt x="821670" y="0"/>
                  </a:cubicBezTo>
                  <a:close/>
                </a:path>
              </a:pathLst>
            </a:custGeom>
            <a:solidFill>
              <a:srgbClr val="F9CF67">
                <a:alpha val="7372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851"/>
              <a:ext cx="1204916" cy="7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rgbClr val="FFFFFF">
                      <a:alpha val="73725"/>
                    </a:srgb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Why did the doctors have to run tests before the mum donated her kidney?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079942" y="4449978"/>
            <a:ext cx="5917256" cy="4368791"/>
            <a:chOff x="132133" y="-28513"/>
            <a:chExt cx="911392" cy="711200"/>
          </a:xfrm>
        </p:grpSpPr>
        <p:sp>
          <p:nvSpPr>
            <p:cNvPr id="9" name="Freeform 9"/>
            <p:cNvSpPr/>
            <p:nvPr/>
          </p:nvSpPr>
          <p:spPr>
            <a:xfrm>
              <a:off x="132133" y="-28513"/>
              <a:ext cx="911392" cy="711200"/>
            </a:xfrm>
            <a:custGeom>
              <a:avLst/>
              <a:gdLst/>
              <a:ahLst/>
              <a:cxnLst/>
              <a:rect l="l" t="t" r="r" b="b"/>
              <a:pathLst>
                <a:path w="911392" h="711200">
                  <a:moveTo>
                    <a:pt x="594697" y="0"/>
                  </a:moveTo>
                  <a:lnTo>
                    <a:pt x="316659" y="0"/>
                  </a:lnTo>
                  <a:cubicBezTo>
                    <a:pt x="141760" y="0"/>
                    <a:pt x="0" y="123512"/>
                    <a:pt x="0" y="275871"/>
                  </a:cubicBezTo>
                  <a:cubicBezTo>
                    <a:pt x="0" y="386169"/>
                    <a:pt x="74318" y="481310"/>
                    <a:pt x="181689" y="525451"/>
                  </a:cubicBezTo>
                  <a:lnTo>
                    <a:pt x="181689" y="711200"/>
                  </a:lnTo>
                  <a:lnTo>
                    <a:pt x="396760" y="551732"/>
                  </a:lnTo>
                  <a:lnTo>
                    <a:pt x="594697" y="551732"/>
                  </a:lnTo>
                  <a:cubicBezTo>
                    <a:pt x="769608" y="551732"/>
                    <a:pt x="911381" y="428220"/>
                    <a:pt x="911381" y="275861"/>
                  </a:cubicBezTo>
                  <a:cubicBezTo>
                    <a:pt x="911392" y="123512"/>
                    <a:pt x="769608" y="0"/>
                    <a:pt x="594697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99604" y="-413"/>
              <a:ext cx="791040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How do you think his aunty felt after receiving a kidney that finally worked properly? </a:t>
              </a:r>
            </a:p>
          </p:txBody>
        </p:sp>
      </p:grpSp>
      <p:sp>
        <p:nvSpPr>
          <p:cNvPr id="11" name="Freeform 11"/>
          <p:cNvSpPr/>
          <p:nvPr/>
        </p:nvSpPr>
        <p:spPr>
          <a:xfrm rot="-647147">
            <a:off x="827069" y="507251"/>
            <a:ext cx="4666579" cy="3079942"/>
          </a:xfrm>
          <a:custGeom>
            <a:avLst/>
            <a:gdLst/>
            <a:ahLst/>
            <a:cxnLst/>
            <a:rect l="l" t="t" r="r" b="b"/>
            <a:pathLst>
              <a:path w="4666579" h="3079942">
                <a:moveTo>
                  <a:pt x="0" y="0"/>
                </a:moveTo>
                <a:lnTo>
                  <a:pt x="4666579" y="0"/>
                </a:lnTo>
                <a:lnTo>
                  <a:pt x="4666579" y="3079943"/>
                </a:lnTo>
                <a:lnTo>
                  <a:pt x="0" y="307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6206494" y="847725"/>
            <a:ext cx="553819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TALK!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42872" y="2588770"/>
            <a:ext cx="3629928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A6A6A6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Questions</a:t>
            </a:r>
          </a:p>
        </p:txBody>
      </p:sp>
      <p:sp>
        <p:nvSpPr>
          <p:cNvPr id="14" name="Freeform 14"/>
          <p:cNvSpPr/>
          <p:nvPr/>
        </p:nvSpPr>
        <p:spPr>
          <a:xfrm rot="1480753">
            <a:off x="13434132" y="292942"/>
            <a:ext cx="3208877" cy="3654001"/>
          </a:xfrm>
          <a:custGeom>
            <a:avLst/>
            <a:gdLst/>
            <a:ahLst/>
            <a:cxnLst/>
            <a:rect l="l" t="t" r="r" b="b"/>
            <a:pathLst>
              <a:path w="3208877" h="3654001">
                <a:moveTo>
                  <a:pt x="0" y="0"/>
                </a:moveTo>
                <a:lnTo>
                  <a:pt x="3208876" y="0"/>
                </a:lnTo>
                <a:lnTo>
                  <a:pt x="3208876" y="3654001"/>
                </a:lnTo>
                <a:lnTo>
                  <a:pt x="0" y="36540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00457" y="4536298"/>
            <a:ext cx="5076397" cy="4022798"/>
            <a:chOff x="0" y="0"/>
            <a:chExt cx="897468" cy="711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97480" cy="711200"/>
            </a:xfrm>
            <a:custGeom>
              <a:avLst/>
              <a:gdLst/>
              <a:ahLst/>
              <a:cxnLst/>
              <a:rect l="l" t="t" r="r" b="b"/>
              <a:pathLst>
                <a:path w="897480" h="711200">
                  <a:moveTo>
                    <a:pt x="585619" y="0"/>
                  </a:moveTo>
                  <a:lnTo>
                    <a:pt x="311825" y="0"/>
                  </a:lnTo>
                  <a:cubicBezTo>
                    <a:pt x="139596" y="0"/>
                    <a:pt x="0" y="123512"/>
                    <a:pt x="0" y="275871"/>
                  </a:cubicBezTo>
                  <a:cubicBezTo>
                    <a:pt x="0" y="386169"/>
                    <a:pt x="73183" y="481310"/>
                    <a:pt x="178916" y="525451"/>
                  </a:cubicBezTo>
                  <a:lnTo>
                    <a:pt x="178916" y="711200"/>
                  </a:lnTo>
                  <a:lnTo>
                    <a:pt x="390703" y="551732"/>
                  </a:lnTo>
                  <a:lnTo>
                    <a:pt x="585619" y="551732"/>
                  </a:lnTo>
                  <a:cubicBezTo>
                    <a:pt x="757860" y="551732"/>
                    <a:pt x="897468" y="428220"/>
                    <a:pt x="897468" y="275861"/>
                  </a:cubicBezTo>
                  <a:cubicBezTo>
                    <a:pt x="897480" y="123512"/>
                    <a:pt x="757860" y="0"/>
                    <a:pt x="585619" y="0"/>
                  </a:cubicBezTo>
                  <a:close/>
                </a:path>
              </a:pathLst>
            </a:custGeom>
            <a:solidFill>
              <a:srgbClr val="D33030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97468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  <a:spcBef>
                  <a:spcPct val="0"/>
                </a:spcBef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His mum donated one of her kidneys to his aunty to save her life.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203814" y="4370495"/>
            <a:ext cx="5521240" cy="4188601"/>
            <a:chOff x="-45710" y="-35522"/>
            <a:chExt cx="1344422" cy="1019924"/>
          </a:xfrm>
        </p:grpSpPr>
        <p:sp>
          <p:nvSpPr>
            <p:cNvPr id="6" name="Freeform 6"/>
            <p:cNvSpPr/>
            <p:nvPr/>
          </p:nvSpPr>
          <p:spPr>
            <a:xfrm>
              <a:off x="-45710" y="-35522"/>
              <a:ext cx="1344422" cy="1019924"/>
            </a:xfrm>
            <a:custGeom>
              <a:avLst/>
              <a:gdLst/>
              <a:ahLst/>
              <a:cxnLst/>
              <a:rect l="l" t="t" r="r" b="b"/>
              <a:pathLst>
                <a:path w="1259231" h="979551">
                  <a:moveTo>
                    <a:pt x="821670" y="0"/>
                  </a:moveTo>
                  <a:lnTo>
                    <a:pt x="437516" y="0"/>
                  </a:lnTo>
                  <a:cubicBezTo>
                    <a:pt x="195864" y="0"/>
                    <a:pt x="0" y="170116"/>
                    <a:pt x="0" y="379963"/>
                  </a:cubicBezTo>
                  <a:cubicBezTo>
                    <a:pt x="0" y="531879"/>
                    <a:pt x="102682" y="662918"/>
                    <a:pt x="251033" y="723715"/>
                  </a:cubicBezTo>
                  <a:lnTo>
                    <a:pt x="251033" y="979551"/>
                  </a:lnTo>
                  <a:lnTo>
                    <a:pt x="548187" y="759913"/>
                  </a:lnTo>
                  <a:lnTo>
                    <a:pt x="821670" y="759913"/>
                  </a:lnTo>
                  <a:cubicBezTo>
                    <a:pt x="1063338" y="759913"/>
                    <a:pt x="1259219" y="589797"/>
                    <a:pt x="1259219" y="379949"/>
                  </a:cubicBezTo>
                  <a:cubicBezTo>
                    <a:pt x="1259231" y="170116"/>
                    <a:pt x="1063338" y="0"/>
                    <a:pt x="821670" y="0"/>
                  </a:cubicBezTo>
                  <a:close/>
                </a:path>
              </a:pathLst>
            </a:custGeom>
            <a:solidFill>
              <a:srgbClr val="F9CF67">
                <a:alpha val="7372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851"/>
              <a:ext cx="1253003" cy="7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The doctors had to make sure that the mum’s kidney would match the </a:t>
              </a:r>
              <a:r>
                <a:rPr lang="en-US" sz="2299" b="1" dirty="0" err="1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aunty’s</a:t>
              </a: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body.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277242" y="4536298"/>
            <a:ext cx="5155090" cy="4022798"/>
            <a:chOff x="0" y="0"/>
            <a:chExt cx="911381" cy="711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11392" cy="711200"/>
            </a:xfrm>
            <a:custGeom>
              <a:avLst/>
              <a:gdLst/>
              <a:ahLst/>
              <a:cxnLst/>
              <a:rect l="l" t="t" r="r" b="b"/>
              <a:pathLst>
                <a:path w="911392" h="711200">
                  <a:moveTo>
                    <a:pt x="594697" y="0"/>
                  </a:moveTo>
                  <a:lnTo>
                    <a:pt x="316659" y="0"/>
                  </a:lnTo>
                  <a:cubicBezTo>
                    <a:pt x="141760" y="0"/>
                    <a:pt x="0" y="123512"/>
                    <a:pt x="0" y="275871"/>
                  </a:cubicBezTo>
                  <a:cubicBezTo>
                    <a:pt x="0" y="386169"/>
                    <a:pt x="74318" y="481310"/>
                    <a:pt x="181689" y="525451"/>
                  </a:cubicBezTo>
                  <a:lnTo>
                    <a:pt x="181689" y="711200"/>
                  </a:lnTo>
                  <a:lnTo>
                    <a:pt x="396760" y="551732"/>
                  </a:lnTo>
                  <a:lnTo>
                    <a:pt x="594697" y="551732"/>
                  </a:lnTo>
                  <a:cubicBezTo>
                    <a:pt x="769608" y="551732"/>
                    <a:pt x="911381" y="428220"/>
                    <a:pt x="911381" y="275861"/>
                  </a:cubicBezTo>
                  <a:cubicBezTo>
                    <a:pt x="911392" y="123512"/>
                    <a:pt x="769608" y="0"/>
                    <a:pt x="594697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911381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The aunty probably felt </a:t>
              </a:r>
            </a:p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relieved, healthier, less sick, very grateful, much happier, thankful.</a:t>
              </a:r>
            </a:p>
          </p:txBody>
        </p:sp>
      </p:grpSp>
      <p:sp>
        <p:nvSpPr>
          <p:cNvPr id="11" name="Freeform 11"/>
          <p:cNvSpPr/>
          <p:nvPr/>
        </p:nvSpPr>
        <p:spPr>
          <a:xfrm rot="-408042">
            <a:off x="645592" y="370631"/>
            <a:ext cx="4666579" cy="3079942"/>
          </a:xfrm>
          <a:custGeom>
            <a:avLst/>
            <a:gdLst/>
            <a:ahLst/>
            <a:cxnLst/>
            <a:rect l="l" t="t" r="r" b="b"/>
            <a:pathLst>
              <a:path w="4666579" h="3079942">
                <a:moveTo>
                  <a:pt x="0" y="0"/>
                </a:moveTo>
                <a:lnTo>
                  <a:pt x="4666579" y="0"/>
                </a:lnTo>
                <a:lnTo>
                  <a:pt x="4666579" y="3079942"/>
                </a:lnTo>
                <a:lnTo>
                  <a:pt x="0" y="30799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1480753">
            <a:off x="13434132" y="292942"/>
            <a:ext cx="3208877" cy="3654001"/>
          </a:xfrm>
          <a:custGeom>
            <a:avLst/>
            <a:gdLst/>
            <a:ahLst/>
            <a:cxnLst/>
            <a:rect l="l" t="t" r="r" b="b"/>
            <a:pathLst>
              <a:path w="3208877" h="3654001">
                <a:moveTo>
                  <a:pt x="0" y="0"/>
                </a:moveTo>
                <a:lnTo>
                  <a:pt x="3208876" y="0"/>
                </a:lnTo>
                <a:lnTo>
                  <a:pt x="3208876" y="3654001"/>
                </a:lnTo>
                <a:lnTo>
                  <a:pt x="0" y="36540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4323464" y="79744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5816862" y="847725"/>
            <a:ext cx="6317456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CHECK!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16790" y="2588770"/>
            <a:ext cx="3279810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A6A6A6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Answers</a:t>
            </a:r>
          </a:p>
        </p:txBody>
      </p:sp>
      <p:sp>
        <p:nvSpPr>
          <p:cNvPr id="16" name="Freeform 16"/>
          <p:cNvSpPr/>
          <p:nvPr/>
        </p:nvSpPr>
        <p:spPr>
          <a:xfrm>
            <a:off x="2390497" y="79744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8227432" y="81268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3548</Words>
  <Application>Microsoft Macintosh PowerPoint</Application>
  <PresentationFormat>Custom</PresentationFormat>
  <Paragraphs>525</Paragraphs>
  <Slides>37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Comica</vt:lpstr>
      <vt:lpstr>Lilita One</vt:lpstr>
      <vt:lpstr>Canva Sans Bold</vt:lpstr>
      <vt:lpstr>Arial</vt:lpstr>
      <vt:lpstr>Canva Sans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Upper KS2 Lesson Slides</dc:title>
  <cp:lastModifiedBy>Microsoft Office User</cp:lastModifiedBy>
  <cp:revision>25</cp:revision>
  <dcterms:created xsi:type="dcterms:W3CDTF">2006-08-16T00:00:00Z</dcterms:created>
  <dcterms:modified xsi:type="dcterms:W3CDTF">2024-12-03T13:03:52Z</dcterms:modified>
  <dc:identifier>DAGQ-2wEVcw</dc:identifier>
</cp:coreProperties>
</file>