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8288000" cy="10287000"/>
  <p:notesSz cx="6858000" cy="91440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anva Sans" panose="020B0503030501040103" pitchFamily="34" charset="0"/>
      <p:regular r:id="rId45"/>
    </p:embeddedFont>
    <p:embeddedFont>
      <p:font typeface="Canva Sans Bold" panose="020B0803030501040103" pitchFamily="34" charset="0"/>
      <p:regular r:id="rId46"/>
      <p:bold r:id="rId47"/>
    </p:embeddedFont>
    <p:embeddedFont>
      <p:font typeface="Century Gothic" panose="020B0502020202020204" pitchFamily="34" charset="0"/>
      <p:regular r:id="rId48"/>
      <p:bold r:id="rId49"/>
      <p:italic r:id="rId50"/>
      <p:boldItalic r:id="rId51"/>
    </p:embeddedFont>
    <p:embeddedFont>
      <p:font typeface="Comica" pitchFamily="2" charset="77"/>
      <p:regular r:id="rId52"/>
    </p:embeddedFont>
    <p:embeddedFont>
      <p:font typeface="Lilita One" panose="02000000000000000000" pitchFamily="2" charset="0"/>
      <p:regular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 autoAdjust="0"/>
    <p:restoredTop sz="76165" autoAdjust="0"/>
  </p:normalViewPr>
  <p:slideViewPr>
    <p:cSldViewPr>
      <p:cViewPr varScale="1">
        <p:scale>
          <a:sx n="65" d="100"/>
          <a:sy n="65" d="100"/>
        </p:scale>
        <p:origin x="116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03.12.2024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Ask each pupil to pick a folded paper from the pre-prepared box/bag - Do not show anyone</a:t>
            </a:r>
          </a:p>
          <a:p>
            <a:endParaRPr lang="en-US" dirty="0"/>
          </a:p>
          <a:p>
            <a:r>
              <a:rPr lang="en-US" dirty="0"/>
              <a:t>- Set a timer to 5 mins</a:t>
            </a:r>
          </a:p>
          <a:p>
            <a:endParaRPr lang="en-US" dirty="0"/>
          </a:p>
          <a:p>
            <a:r>
              <a:rPr lang="en-US" dirty="0"/>
              <a:t>- Pupils must find someone with the same-</a:t>
            </a:r>
            <a:r>
              <a:rPr lang="en-US" dirty="0" err="1"/>
              <a:t>coloured</a:t>
            </a:r>
            <a:r>
              <a:rPr lang="en-US" dirty="0"/>
              <a:t> kidney bean before the time runs out.</a:t>
            </a:r>
          </a:p>
          <a:p>
            <a:endParaRPr lang="en-US" dirty="0"/>
          </a:p>
          <a:p>
            <a:r>
              <a:rPr lang="en-US" dirty="0"/>
              <a:t>- Pupils to stay in those pairs for remainder of the lessons and sit together.</a:t>
            </a:r>
          </a:p>
          <a:p>
            <a:endParaRPr lang="en-US" dirty="0"/>
          </a:p>
          <a:p>
            <a:r>
              <a:rPr lang="en-US" dirty="0"/>
              <a:t>- Reflection: How easy/hard was it to find a pair in a large group?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What is an adjective? </a:t>
            </a:r>
          </a:p>
          <a:p>
            <a:endParaRPr lang="en-US" dirty="0"/>
          </a:p>
          <a:p>
            <a:r>
              <a:rPr lang="en-US" dirty="0"/>
              <a:t>- Give pairs 5 mins to complete Activity 2 in their Education pack. </a:t>
            </a:r>
          </a:p>
          <a:p>
            <a:endParaRPr lang="en-US" dirty="0"/>
          </a:p>
          <a:p>
            <a:r>
              <a:rPr lang="en-US" dirty="0"/>
              <a:t>- Gather a response from each pair and write them down on the A3 mind map.</a:t>
            </a:r>
          </a:p>
          <a:p>
            <a:endParaRPr lang="en-US" dirty="0"/>
          </a:p>
          <a:p>
            <a:r>
              <a:rPr lang="en-US" dirty="0"/>
              <a:t>Suggestion: Display mind map in the classroom (working wall?)</a:t>
            </a:r>
          </a:p>
          <a:p>
            <a:endParaRPr lang="en-US" dirty="0"/>
          </a:p>
          <a:p>
            <a:r>
              <a:rPr lang="en-US" dirty="0"/>
              <a:t>Possible answers Year 1/2:</a:t>
            </a:r>
          </a:p>
          <a:p>
            <a:endParaRPr lang="en-US" dirty="0"/>
          </a:p>
          <a:p>
            <a:r>
              <a:rPr lang="en-US" dirty="0"/>
              <a:t>good</a:t>
            </a:r>
          </a:p>
          <a:p>
            <a:r>
              <a:rPr lang="en-US" dirty="0"/>
              <a:t>kind</a:t>
            </a:r>
          </a:p>
          <a:p>
            <a:r>
              <a:rPr lang="en-US" dirty="0"/>
              <a:t>caring</a:t>
            </a:r>
          </a:p>
          <a:p>
            <a:r>
              <a:rPr lang="en-US" dirty="0"/>
              <a:t>brave</a:t>
            </a:r>
          </a:p>
          <a:p>
            <a:r>
              <a:rPr lang="en-US" dirty="0"/>
              <a:t>loving</a:t>
            </a:r>
          </a:p>
          <a:p>
            <a:r>
              <a:rPr lang="en-US" dirty="0"/>
              <a:t>strong</a:t>
            </a:r>
          </a:p>
          <a:p>
            <a:r>
              <a:rPr lang="en-US" dirty="0"/>
              <a:t>patient</a:t>
            </a:r>
          </a:p>
          <a:p>
            <a:r>
              <a:rPr lang="en-US" dirty="0"/>
              <a:t>nice</a:t>
            </a:r>
          </a:p>
          <a:p>
            <a:r>
              <a:rPr lang="en-US" dirty="0"/>
              <a:t>friendly</a:t>
            </a:r>
          </a:p>
          <a:p>
            <a:r>
              <a:rPr lang="en-US" dirty="0"/>
              <a:t>thoughtful</a:t>
            </a:r>
          </a:p>
          <a:p>
            <a:endParaRPr lang="en-US" dirty="0"/>
          </a:p>
          <a:p>
            <a:r>
              <a:rPr lang="en-US" dirty="0"/>
              <a:t>Possible answers Year 3/4</a:t>
            </a:r>
          </a:p>
          <a:p>
            <a:endParaRPr lang="en-US" dirty="0"/>
          </a:p>
          <a:p>
            <a:r>
              <a:rPr lang="en-US" dirty="0"/>
              <a:t>courageous</a:t>
            </a:r>
          </a:p>
          <a:p>
            <a:r>
              <a:rPr lang="en-US" dirty="0"/>
              <a:t>fearless</a:t>
            </a:r>
          </a:p>
          <a:p>
            <a:r>
              <a:rPr lang="en-US" dirty="0"/>
              <a:t>helpful</a:t>
            </a:r>
          </a:p>
          <a:p>
            <a:r>
              <a:rPr lang="en-US" dirty="0"/>
              <a:t>determined</a:t>
            </a:r>
          </a:p>
          <a:p>
            <a:r>
              <a:rPr lang="en-US" dirty="0"/>
              <a:t>resilient</a:t>
            </a:r>
          </a:p>
          <a:p>
            <a:r>
              <a:rPr lang="en-US" dirty="0"/>
              <a:t>willing</a:t>
            </a:r>
          </a:p>
          <a:p>
            <a:r>
              <a:rPr lang="en-US" dirty="0"/>
              <a:t>selfless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Years 1 and 2</a:t>
            </a:r>
          </a:p>
          <a:p>
            <a:endParaRPr lang="en-US" dirty="0"/>
          </a:p>
          <a:p>
            <a:r>
              <a:rPr lang="en-US" dirty="0"/>
              <a:t>- Teacher to read info in the purple box. </a:t>
            </a:r>
          </a:p>
          <a:p>
            <a:endParaRPr lang="en-US" dirty="0"/>
          </a:p>
          <a:p>
            <a:r>
              <a:rPr lang="en-US" dirty="0"/>
              <a:t>- Pick one pupil to read the speech bubble so the new vocabulary can be used in the right context.</a:t>
            </a:r>
          </a:p>
          <a:p>
            <a:endParaRPr lang="en-US" dirty="0"/>
          </a:p>
          <a:p>
            <a:r>
              <a:rPr lang="en-US" dirty="0"/>
              <a:t>Years 3 and 4 </a:t>
            </a:r>
          </a:p>
          <a:p>
            <a:endParaRPr lang="en-US" dirty="0"/>
          </a:p>
          <a:p>
            <a:r>
              <a:rPr lang="en-US" dirty="0"/>
              <a:t>- Pick a pupil to read info in the purple box.</a:t>
            </a:r>
          </a:p>
          <a:p>
            <a:endParaRPr lang="en-US" dirty="0"/>
          </a:p>
          <a:p>
            <a:r>
              <a:rPr lang="en-US" dirty="0"/>
              <a:t>- Pick one pupil to read the speech bubble so the new vocabulary can be used in the right context. </a:t>
            </a:r>
          </a:p>
          <a:p>
            <a:endParaRPr lang="en-US" dirty="0"/>
          </a:p>
          <a:p>
            <a:r>
              <a:rPr lang="en-US" dirty="0"/>
              <a:t>Suggestion: Print out in A3 for working wall?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Years 1 and 2</a:t>
            </a:r>
          </a:p>
          <a:p>
            <a:endParaRPr lang="en-US" dirty="0"/>
          </a:p>
          <a:p>
            <a:r>
              <a:rPr lang="en-US" dirty="0"/>
              <a:t>- Teacher to read info in the pink box. </a:t>
            </a:r>
          </a:p>
          <a:p>
            <a:endParaRPr lang="en-US" dirty="0"/>
          </a:p>
          <a:p>
            <a:r>
              <a:rPr lang="en-US" dirty="0"/>
              <a:t>- Pick one pupil to read the speech bubble so the new vocabulary can be used in the right context.</a:t>
            </a:r>
          </a:p>
          <a:p>
            <a:endParaRPr lang="en-US" dirty="0"/>
          </a:p>
          <a:p>
            <a:r>
              <a:rPr lang="en-US" dirty="0"/>
              <a:t>Years 3 and 4</a:t>
            </a:r>
          </a:p>
          <a:p>
            <a:endParaRPr lang="en-US" dirty="0"/>
          </a:p>
          <a:p>
            <a:r>
              <a:rPr lang="en-US" dirty="0"/>
              <a:t>- Pick a pupil to read info in the pink box.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r>
              <a:rPr lang="en-US" dirty="0"/>
              <a:t>- Pick one pupil to read the speech bubble so the new vocabulary can be used in the right context. </a:t>
            </a:r>
          </a:p>
          <a:p>
            <a:endParaRPr lang="en-US" dirty="0"/>
          </a:p>
          <a:p>
            <a:r>
              <a:rPr lang="en-US" dirty="0"/>
              <a:t>Suggestion: Print out in A3 for working wall?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Years 1 and 2</a:t>
            </a:r>
          </a:p>
          <a:p>
            <a:endParaRPr lang="en-US" dirty="0"/>
          </a:p>
          <a:p>
            <a:r>
              <a:rPr lang="en-US" dirty="0"/>
              <a:t>-Teacher to read info in the yellow box.</a:t>
            </a:r>
          </a:p>
          <a:p>
            <a:endParaRPr lang="en-US" dirty="0"/>
          </a:p>
          <a:p>
            <a:r>
              <a:rPr lang="en-US" dirty="0"/>
              <a:t>- Check understanding of the term 'ethnic minority' with the pupils. Give examples if necessary. </a:t>
            </a:r>
          </a:p>
          <a:p>
            <a:endParaRPr lang="en-US" dirty="0"/>
          </a:p>
          <a:p>
            <a:r>
              <a:rPr lang="en-US" dirty="0"/>
              <a:t>- Pick one pupil to read the speech bubble. </a:t>
            </a:r>
          </a:p>
          <a:p>
            <a:endParaRPr lang="en-US" dirty="0"/>
          </a:p>
          <a:p>
            <a:r>
              <a:rPr lang="en-US" dirty="0"/>
              <a:t>Years 3 and 4 </a:t>
            </a:r>
          </a:p>
          <a:p>
            <a:endParaRPr lang="en-US" dirty="0"/>
          </a:p>
          <a:p>
            <a:r>
              <a:rPr lang="en-US" dirty="0"/>
              <a:t>- Pick a pupil to read info in the yellow box. </a:t>
            </a:r>
          </a:p>
          <a:p>
            <a:endParaRPr lang="en-US" dirty="0"/>
          </a:p>
          <a:p>
            <a:r>
              <a:rPr lang="en-US" dirty="0"/>
              <a:t>- Pick one pupil to read the speech bubble. </a:t>
            </a:r>
          </a:p>
          <a:p>
            <a:endParaRPr lang="en-US" dirty="0"/>
          </a:p>
          <a:p>
            <a:r>
              <a:rPr lang="en-US" dirty="0"/>
              <a:t>Suggestion: Print out in A3 for working wall?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Pick one pupil to read from the speech bubble. </a:t>
            </a:r>
          </a:p>
          <a:p>
            <a:endParaRPr lang="en-US" dirty="0"/>
          </a:p>
          <a:p>
            <a:r>
              <a:rPr lang="en-US" dirty="0"/>
              <a:t>- Ask the children What they think?</a:t>
            </a:r>
          </a:p>
          <a:p>
            <a:endParaRPr lang="en-US" dirty="0"/>
          </a:p>
          <a:p>
            <a:r>
              <a:rPr lang="en-US" dirty="0"/>
              <a:t>- Gather responses</a:t>
            </a:r>
          </a:p>
          <a:p>
            <a:endParaRPr lang="en-US" dirty="0"/>
          </a:p>
          <a:p>
            <a:r>
              <a:rPr lang="en-US" dirty="0"/>
              <a:t>Possible Answers: </a:t>
            </a:r>
          </a:p>
          <a:p>
            <a:endParaRPr lang="en-US" dirty="0"/>
          </a:p>
          <a:p>
            <a:r>
              <a:rPr lang="en-US" dirty="0"/>
              <a:t>- They are scared</a:t>
            </a:r>
          </a:p>
          <a:p>
            <a:r>
              <a:rPr lang="en-US" dirty="0"/>
              <a:t>- It might hurt</a:t>
            </a:r>
          </a:p>
          <a:p>
            <a:r>
              <a:rPr lang="en-US" dirty="0"/>
              <a:t>- What if it doesn't work?</a:t>
            </a:r>
          </a:p>
          <a:p>
            <a:r>
              <a:rPr lang="en-US" dirty="0"/>
              <a:t>- It is against their religion</a:t>
            </a:r>
          </a:p>
          <a:p>
            <a:r>
              <a:rPr lang="en-US" dirty="0"/>
              <a:t>- They do not know much about kidney donation</a:t>
            </a:r>
          </a:p>
          <a:p>
            <a:r>
              <a:rPr lang="en-US" dirty="0"/>
              <a:t>- They don't trust the doctors</a:t>
            </a:r>
          </a:p>
          <a:p>
            <a:r>
              <a:rPr lang="en-US" dirty="0"/>
              <a:t>- They just don't want to</a:t>
            </a:r>
          </a:p>
          <a:p>
            <a:endParaRPr lang="en-US" dirty="0"/>
          </a:p>
          <a:p>
            <a:r>
              <a:rPr lang="en-US" dirty="0"/>
              <a:t>It is ABSOLUTELY OKAY to be worried.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Teacher: Read points on slide and </a:t>
            </a:r>
            <a:r>
              <a:rPr lang="en-US" dirty="0" err="1"/>
              <a:t>emphasise</a:t>
            </a:r>
            <a:r>
              <a:rPr lang="en-US" dirty="0"/>
              <a:t> that Kidney donation is an individual choice.</a:t>
            </a:r>
          </a:p>
          <a:p>
            <a:endParaRPr lang="en-US" dirty="0"/>
          </a:p>
          <a:p>
            <a:r>
              <a:rPr lang="en-US" dirty="0"/>
              <a:t>- Ask one pupil to read the speech bubble.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Plenary:</a:t>
            </a:r>
          </a:p>
          <a:p>
            <a:endParaRPr lang="en-US" dirty="0"/>
          </a:p>
          <a:p>
            <a:r>
              <a:rPr lang="en-US" dirty="0"/>
              <a:t>- Read out text in bubble.</a:t>
            </a:r>
          </a:p>
          <a:p>
            <a:endParaRPr lang="en-US" dirty="0"/>
          </a:p>
          <a:p>
            <a:r>
              <a:rPr lang="en-US" dirty="0"/>
              <a:t>- Give pupils 2 mins to discuss in their pairs. </a:t>
            </a:r>
          </a:p>
          <a:p>
            <a:endParaRPr lang="en-US" dirty="0"/>
          </a:p>
          <a:p>
            <a:r>
              <a:rPr lang="en-US" dirty="0"/>
              <a:t>- Gather some responses from the pairs to share with the rest of the class.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Make sure there is scrap paper or </a:t>
            </a:r>
            <a:r>
              <a:rPr lang="en-US" dirty="0" err="1"/>
              <a:t>post-it</a:t>
            </a:r>
            <a:r>
              <a:rPr lang="en-US" dirty="0"/>
              <a:t> notes available for pupils. </a:t>
            </a:r>
          </a:p>
          <a:p>
            <a:endParaRPr lang="en-US" dirty="0"/>
          </a:p>
          <a:p>
            <a:r>
              <a:rPr lang="en-US" dirty="0"/>
              <a:t>- If you have any questions or comments about ANYTHING we have learnt so far, please write it down, fold it up and put it in the drop box.</a:t>
            </a:r>
          </a:p>
          <a:p>
            <a:endParaRPr lang="en-US" dirty="0"/>
          </a:p>
          <a:p>
            <a:r>
              <a:rPr lang="en-US" dirty="0"/>
              <a:t>- Please keep your questions/comments sensible.</a:t>
            </a:r>
          </a:p>
          <a:p>
            <a:endParaRPr lang="en-US" dirty="0"/>
          </a:p>
          <a:p>
            <a:r>
              <a:rPr lang="en-US" dirty="0"/>
              <a:t>- We will look at them next time. </a:t>
            </a:r>
          </a:p>
          <a:p>
            <a:endParaRPr lang="en-US" dirty="0"/>
          </a:p>
          <a:p>
            <a:r>
              <a:rPr lang="en-US" dirty="0"/>
              <a:t>- You do not have to write your name if you do not want to (anonymous)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out text from speech bubble</a:t>
            </a:r>
          </a:p>
          <a:p>
            <a:endParaRPr lang="en-US" dirty="0"/>
          </a:p>
          <a:p>
            <a:r>
              <a:rPr lang="en-US" dirty="0"/>
              <a:t>- Ask for 4 or 5 volunteers to pick a random question or comment from the drop box.</a:t>
            </a:r>
          </a:p>
          <a:p>
            <a:endParaRPr lang="en-US" dirty="0"/>
          </a:p>
          <a:p>
            <a:r>
              <a:rPr lang="en-US" dirty="0"/>
              <a:t>- Check that note is sensible to share. 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- If not, put it to the side and ask pupil to choose another one.</a:t>
            </a:r>
          </a:p>
          <a:p>
            <a:endParaRPr lang="en-US" dirty="0"/>
          </a:p>
          <a:p>
            <a:r>
              <a:rPr lang="en-US" dirty="0"/>
              <a:t>- If sensible, pass note back to pupil to read out to the class. </a:t>
            </a:r>
          </a:p>
          <a:p>
            <a:endParaRPr lang="en-US" dirty="0"/>
          </a:p>
          <a:p>
            <a:r>
              <a:rPr lang="en-US" dirty="0"/>
              <a:t>- If you do not know the answer to a question, be honest and tell them that we can research to find out more. </a:t>
            </a:r>
          </a:p>
          <a:p>
            <a:endParaRPr lang="en-US" dirty="0"/>
          </a:p>
          <a:p>
            <a:r>
              <a:rPr lang="en-US" dirty="0"/>
              <a:t>- Put aside any questions/comments that may be a safeguarding concern. Follow school's safeguarding procedure.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Read out the 3 different titles.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Start thinking in your head about what these terms mean or anything you remember from last lesson.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Do not discuss as you will be completing an activity with your pairs on the next slide.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- Read out questions. </a:t>
            </a:r>
          </a:p>
          <a:p>
            <a:r>
              <a:rPr lang="en-US"/>
              <a:t> </a:t>
            </a:r>
          </a:p>
          <a:p>
            <a:r>
              <a:rPr lang="en-US"/>
              <a:t>- Give pairs 2 mins to discuss their favourite superhero using these prompts.</a:t>
            </a:r>
          </a:p>
          <a:p>
            <a:endParaRPr lang="en-US"/>
          </a:p>
          <a:p>
            <a:r>
              <a:rPr lang="en-US"/>
              <a:t>- Pick a few pupils to tell the class about their favourite superhero.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Direct pupils to complete Activity 3 in their pack with their pairs. (allow 5 mins)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Years 1 and 2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Teacher/TA may need to support struggling readers with the questions and responses so they can match them correctly.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Years 3 and 4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Read questions and responses themselves and complete the activity.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After, discuss the correct answers with the class to reinforce learning from last lesson. </a:t>
            </a:r>
          </a:p>
          <a:p>
            <a:r>
              <a:rPr lang="en-US" dirty="0">
                <a:latin typeface="Century Gothic" panose="020B0502020202020204" pitchFamily="34" charset="0"/>
              </a:rPr>
              <a:t> </a:t>
            </a:r>
          </a:p>
          <a:p>
            <a:r>
              <a:rPr lang="en-US" dirty="0">
                <a:latin typeface="Century Gothic" panose="020B0502020202020204" pitchFamily="34" charset="0"/>
              </a:rPr>
              <a:t>- Tell pupils to put a tick if they matched it correctly.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Read out question to class.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So why are kidneys so important anyway?</a:t>
            </a:r>
          </a:p>
          <a:p>
            <a:r>
              <a:rPr lang="en-US" dirty="0">
                <a:latin typeface="Century Gothic" panose="020B0502020202020204" pitchFamily="34" charset="0"/>
              </a:rPr>
              <a:t> </a:t>
            </a:r>
          </a:p>
          <a:p>
            <a:r>
              <a:rPr lang="en-US" dirty="0">
                <a:latin typeface="Century Gothic" panose="020B0502020202020204" pitchFamily="34" charset="0"/>
              </a:rPr>
              <a:t>- Why did the boy's aunty need one?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What do the kidneys do?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Let's find out!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Read the questions out to the class.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Talk in your pairs to discuss the following questions. (Give 1 min)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DO NOT gather any responses.   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The following video will tell us the answers so listen carefully! 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</a:t>
            </a:r>
            <a:r>
              <a:rPr lang="en-US" dirty="0">
                <a:latin typeface="Century Gothic" panose="020B0502020202020204" pitchFamily="34" charset="0"/>
              </a:rPr>
              <a:t>Click on the kidney to open the video link.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Open up the </a:t>
            </a:r>
            <a:r>
              <a:rPr lang="en-US" dirty="0" err="1">
                <a:latin typeface="Century Gothic" panose="020B0502020202020204" pitchFamily="34" charset="0"/>
              </a:rPr>
              <a:t>Orgamites</a:t>
            </a:r>
            <a:r>
              <a:rPr lang="en-US" dirty="0">
                <a:latin typeface="Century Gothic" panose="020B0502020202020204" pitchFamily="34" charset="0"/>
              </a:rPr>
              <a:t> video on Kidneys at the bottom.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Click full screen and press play.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Remind pupils to listen very carefully for the answers.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Read the Question to the class.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Ask one pupil to Read answer in speech bubble.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What is a spine? (backbone)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Where will we find the spine? (back)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Ask pupils to point to their kidneys.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Read the Question.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Century Gothic" panose="020B0502020202020204" pitchFamily="34" charset="0"/>
              </a:rPr>
              <a:t>- Ask one pupil to Read answer in speech bubble.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Ask the pupils to hold up their fists tightly to show the size of their kidneys.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Read the Question.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Century Gothic" panose="020B0502020202020204" pitchFamily="34" charset="0"/>
              </a:rPr>
              <a:t>- Ask one pupil to read answer 1 in speech bubble.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Century Gothic" panose="020B0502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Century Gothic" panose="020B0502020202020204" pitchFamily="34" charset="0"/>
              </a:rPr>
              <a:t>- Ask another pupil to read answer 2 in speech bubble.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Ask class to use their fists to punch their toxins away sensibly.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Then ask class to Swell up like a Puffer fish.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Then Shrivel up like a Prune.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Can you guess 7 ways to keep your kidneys healthy?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Look at the pictures for clues.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DO NOT gather responses. Activity on next slide.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dirty="0"/>
          </a:p>
          <a:p>
            <a:r>
              <a:rPr lang="en-US" dirty="0">
                <a:latin typeface="Century Gothic" panose="020B0502020202020204" pitchFamily="34" charset="0"/>
              </a:rPr>
              <a:t>Record answers in your activity pack. Look at Activity 4.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Give Pupils 5 minutes to complete the activity.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Go through answers on next slide to consolidate learning.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Go through THE CORRECT ANSWERS.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Teacher to read out answers to class.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Ask pairs to tick the ones they got correct.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</a:p>
          <a:p>
            <a:r>
              <a:rPr lang="en-US" dirty="0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Direct each pair to their Kidney Activity Pack. </a:t>
            </a:r>
          </a:p>
          <a:p>
            <a:endParaRPr lang="en-US" dirty="0"/>
          </a:p>
          <a:p>
            <a:r>
              <a:rPr lang="en-US" dirty="0"/>
              <a:t>- Ask pupils to complete Activity 1 in their pairs. </a:t>
            </a:r>
          </a:p>
          <a:p>
            <a:endParaRPr lang="en-US" dirty="0"/>
          </a:p>
          <a:p>
            <a:r>
              <a:rPr lang="en-US" dirty="0"/>
              <a:t>- Give them 2 mins to complete the activity before revealing the answers on next slide.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Pick 3 different pupils to read out a speech bubble each.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Read the Speech bubble in an excited voice.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Explain Main Activity to pupils.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Hand out A3 Papers to each pair.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Allow 20-30 mins for activity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There will be a prize for the pair who designs the best poster!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- Suggestion: Winning design to be printed and distributed amongst parents in schools, </a:t>
            </a:r>
            <a:r>
              <a:rPr lang="en-GB" sz="1800" dirty="0">
                <a:effectLst/>
                <a:latin typeface="Calibri" panose="020F0502020204030204" pitchFamily="34" charset="0"/>
              </a:rPr>
              <a:t>local community centres and places of worship.</a:t>
            </a:r>
            <a:endParaRPr lang="en-GB" dirty="0">
              <a:effectLst/>
            </a:endParaRPr>
          </a:p>
          <a:p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dirty="0"/>
          </a:p>
          <a:p>
            <a:r>
              <a:rPr lang="en-US" dirty="0">
                <a:latin typeface="Century Gothic" panose="020B0502020202020204" pitchFamily="34" charset="0"/>
              </a:rPr>
              <a:t>- Read info in green box </a:t>
            </a:r>
            <a:r>
              <a:rPr lang="en-US" dirty="0" err="1">
                <a:latin typeface="Century Gothic" panose="020B0502020202020204" pitchFamily="34" charset="0"/>
              </a:rPr>
              <a:t>emphasising</a:t>
            </a:r>
            <a:r>
              <a:rPr lang="en-US" dirty="0">
                <a:latin typeface="Century Gothic" panose="020B0502020202020204" pitchFamily="34" charset="0"/>
              </a:rPr>
              <a:t> that Kidney Donation is an individual choice.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Ask one pupil to read speech bubble.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sz="1200" dirty="0">
                <a:latin typeface="Century Gothic" panose="020B0502020202020204" pitchFamily="34" charset="0"/>
              </a:rPr>
              <a:t>Plenary:</a:t>
            </a:r>
          </a:p>
          <a:p>
            <a:endParaRPr lang="en-US" sz="1200" dirty="0">
              <a:latin typeface="Century Gothic" panose="020B0502020202020204" pitchFamily="34" charset="0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- Read out text in bubble.</a:t>
            </a:r>
          </a:p>
          <a:p>
            <a:endParaRPr lang="en-US" sz="1200" dirty="0">
              <a:latin typeface="Century Gothic" panose="020B0502020202020204" pitchFamily="34" charset="0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- Give pupils 2 mins.</a:t>
            </a:r>
          </a:p>
          <a:p>
            <a:endParaRPr lang="en-US" sz="1200" dirty="0">
              <a:latin typeface="Century Gothic" panose="020B0502020202020204" pitchFamily="34" charset="0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- Remind children it is completely okay to say "no" to kidney donation when you are older. </a:t>
            </a:r>
          </a:p>
          <a:p>
            <a:endParaRPr lang="en-US" sz="1200" dirty="0">
              <a:latin typeface="Century Gothic" panose="020B0502020202020204" pitchFamily="34" charset="0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- It is an individual choice and no one should be judged. </a:t>
            </a:r>
          </a:p>
          <a:p>
            <a:endParaRPr lang="en-US" sz="1200" dirty="0">
              <a:latin typeface="Century Gothic" panose="020B0502020202020204" pitchFamily="34" charset="0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- Gather some responses from the class. Ask children to share.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>
                <a:latin typeface="Century Gothic" panose="020B0502020202020204" pitchFamily="34" charset="0"/>
              </a:rPr>
              <a:t>- Make sure there is scrap paper or </a:t>
            </a:r>
            <a:r>
              <a:rPr lang="en-US" dirty="0" err="1">
                <a:latin typeface="Century Gothic" panose="020B0502020202020204" pitchFamily="34" charset="0"/>
              </a:rPr>
              <a:t>post-it</a:t>
            </a:r>
            <a:r>
              <a:rPr lang="en-US" dirty="0">
                <a:latin typeface="Century Gothic" panose="020B0502020202020204" pitchFamily="34" charset="0"/>
              </a:rPr>
              <a:t> notes available for pupils.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If you have any questions or comments about ANYTHING we have learnt so far, please write them down, fold it up and put it in the box.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Please keep your questions/comments sensible.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We will look at them next time. </a:t>
            </a:r>
          </a:p>
          <a:p>
            <a:endParaRPr lang="en-US" dirty="0">
              <a:latin typeface="Century Gothic" panose="020B0502020202020204" pitchFamily="34" charset="0"/>
            </a:endParaRPr>
          </a:p>
          <a:p>
            <a:r>
              <a:rPr lang="en-US" dirty="0">
                <a:latin typeface="Century Gothic" panose="020B0502020202020204" pitchFamily="34" charset="0"/>
              </a:rPr>
              <a:t>- You do not have to write your name if you do not want to (anonymous)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Go through the the answers</a:t>
            </a:r>
          </a:p>
          <a:p>
            <a:endParaRPr lang="en-US" dirty="0"/>
          </a:p>
          <a:p>
            <a:r>
              <a:rPr lang="en-US" dirty="0"/>
              <a:t>- Ask pupils to tick the ones they got correct</a:t>
            </a:r>
          </a:p>
          <a:p>
            <a:endParaRPr lang="en-US" dirty="0"/>
          </a:p>
          <a:p>
            <a:r>
              <a:rPr lang="en-US" dirty="0"/>
              <a:t>- Play particular attention to Statements 2, 5 and 6.</a:t>
            </a:r>
          </a:p>
          <a:p>
            <a:endParaRPr lang="en-US" dirty="0"/>
          </a:p>
          <a:p>
            <a:r>
              <a:rPr lang="en-US" dirty="0"/>
              <a:t>- Do not give too much away about the topic ahead.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Real-life heroes are all around us. Let's look at some examples. </a:t>
            </a:r>
          </a:p>
          <a:p>
            <a:endParaRPr lang="en-US" dirty="0"/>
          </a:p>
          <a:p>
            <a:r>
              <a:rPr lang="en-US" dirty="0"/>
              <a:t>- Can you identify the heroes in each picture and think about what makes them a hero?</a:t>
            </a:r>
          </a:p>
          <a:p>
            <a:endParaRPr lang="en-US" dirty="0"/>
          </a:p>
          <a:p>
            <a:r>
              <a:rPr lang="en-US" dirty="0"/>
              <a:t>Gather a few responses from the class</a:t>
            </a:r>
          </a:p>
          <a:p>
            <a:endParaRPr lang="en-US" dirty="0"/>
          </a:p>
          <a:p>
            <a:r>
              <a:rPr lang="en-US" dirty="0"/>
              <a:t>Answers: </a:t>
            </a:r>
          </a:p>
          <a:p>
            <a:endParaRPr lang="en-US" dirty="0"/>
          </a:p>
          <a:p>
            <a:r>
              <a:rPr lang="en-US" dirty="0"/>
              <a:t>1) Doctors/Surgeons - operating on people who are not well</a:t>
            </a:r>
          </a:p>
          <a:p>
            <a:r>
              <a:rPr lang="en-US" dirty="0"/>
              <a:t>2) Firefighters - rescuing people from dangerous fires</a:t>
            </a:r>
          </a:p>
          <a:p>
            <a:r>
              <a:rPr lang="en-US" dirty="0"/>
              <a:t>3) Ambulance Team -  responding to emergencies when people are hurt/injured</a:t>
            </a:r>
          </a:p>
          <a:p>
            <a:r>
              <a:rPr lang="en-US" dirty="0"/>
              <a:t>4) Police- Tackling crime and keeping our streets safe</a:t>
            </a:r>
          </a:p>
          <a:p>
            <a:r>
              <a:rPr lang="en-US" dirty="0"/>
              <a:t>5) Teachers - Teaching children about ways to stay safe in and out of school</a:t>
            </a:r>
          </a:p>
          <a:p>
            <a:r>
              <a:rPr lang="en-US" dirty="0"/>
              <a:t>6) Parents/guardians - Keeping us safe at all times throughout our lives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the Questions to class.</a:t>
            </a:r>
          </a:p>
          <a:p>
            <a:endParaRPr lang="en-US" dirty="0"/>
          </a:p>
          <a:p>
            <a:r>
              <a:rPr lang="en-US" dirty="0"/>
              <a:t>- Allow pupils 30 seconds of thinking time. </a:t>
            </a:r>
          </a:p>
          <a:p>
            <a:endParaRPr lang="en-US" dirty="0"/>
          </a:p>
          <a:p>
            <a:r>
              <a:rPr lang="en-US" dirty="0"/>
              <a:t>- Gather responses from class.</a:t>
            </a:r>
          </a:p>
          <a:p>
            <a:endParaRPr lang="en-US" dirty="0"/>
          </a:p>
          <a:p>
            <a:r>
              <a:rPr lang="en-US" dirty="0"/>
              <a:t>Possible Answers: </a:t>
            </a:r>
          </a:p>
          <a:p>
            <a:endParaRPr lang="en-US" dirty="0"/>
          </a:p>
          <a:p>
            <a:r>
              <a:rPr lang="en-US" dirty="0"/>
              <a:t>Father and son</a:t>
            </a:r>
          </a:p>
          <a:p>
            <a:r>
              <a:rPr lang="en-US" dirty="0"/>
              <a:t>Uncle and Nephew</a:t>
            </a:r>
          </a:p>
          <a:p>
            <a:r>
              <a:rPr lang="en-US" dirty="0"/>
              <a:t>Grandson and Grandad</a:t>
            </a:r>
          </a:p>
          <a:p>
            <a:endParaRPr lang="en-US" dirty="0"/>
          </a:p>
          <a:p>
            <a:r>
              <a:rPr lang="en-US" dirty="0"/>
              <a:t>Sisters</a:t>
            </a:r>
          </a:p>
          <a:p>
            <a:r>
              <a:rPr lang="en-US" dirty="0"/>
              <a:t>Best Friends</a:t>
            </a:r>
          </a:p>
          <a:p>
            <a:r>
              <a:rPr lang="en-US" dirty="0"/>
              <a:t>Cousins</a:t>
            </a:r>
          </a:p>
          <a:p>
            <a:r>
              <a:rPr lang="en-US" dirty="0"/>
              <a:t>Relatives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dirty="0"/>
          </a:p>
          <a:p>
            <a:r>
              <a:rPr lang="en-US" dirty="0"/>
              <a:t>- Ask pupils to listen carefully to the story as there will be questions to answer at the end.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Let's see how well you listened to the story. </a:t>
            </a:r>
          </a:p>
          <a:p>
            <a:endParaRPr lang="en-US" dirty="0"/>
          </a:p>
          <a:p>
            <a:r>
              <a:rPr lang="en-US" dirty="0"/>
              <a:t>- Read out the questions.</a:t>
            </a:r>
          </a:p>
          <a:p>
            <a:endParaRPr lang="en-US" dirty="0"/>
          </a:p>
          <a:p>
            <a:r>
              <a:rPr lang="en-US" dirty="0"/>
              <a:t>- Allow pupils 2 mins of thinking time.</a:t>
            </a:r>
          </a:p>
          <a:p>
            <a:endParaRPr lang="en-US" dirty="0"/>
          </a:p>
          <a:p>
            <a:r>
              <a:rPr lang="en-US" dirty="0"/>
              <a:t>- Ask pupils to put their hands up to answer.</a:t>
            </a:r>
          </a:p>
          <a:p>
            <a:endParaRPr lang="en-US" dirty="0"/>
          </a:p>
          <a:p>
            <a:r>
              <a:rPr lang="en-US" dirty="0"/>
              <a:t>- Gather 3 responses from pupils before going to the next slide for the answers.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Read the answers out. </a:t>
            </a:r>
          </a:p>
          <a:p>
            <a:endParaRPr lang="en-US" dirty="0"/>
          </a:p>
          <a:p>
            <a:r>
              <a:rPr lang="en-US" dirty="0"/>
              <a:t>- Well done to those who got the answers right and listened carefully to the story!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9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4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4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Relationship Id="rId9" Type="http://schemas.openxmlformats.org/officeDocument/2006/relationships/image" Target="../media/image61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49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68.png"/><Relationship Id="rId4" Type="http://schemas.openxmlformats.org/officeDocument/2006/relationships/image" Target="../media/image63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4" Type="http://schemas.openxmlformats.org/officeDocument/2006/relationships/image" Target="../media/image70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hyperlink" Target="https://www.organdonationni.info/resources/mighty-orgamites-kidney" TargetMode="External"/><Relationship Id="rId7" Type="http://schemas.openxmlformats.org/officeDocument/2006/relationships/image" Target="../media/image77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10" Type="http://schemas.openxmlformats.org/officeDocument/2006/relationships/image" Target="../media/image5.png"/><Relationship Id="rId4" Type="http://schemas.openxmlformats.org/officeDocument/2006/relationships/image" Target="../media/image74.png"/><Relationship Id="rId9" Type="http://schemas.openxmlformats.org/officeDocument/2006/relationships/image" Target="../media/image49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72.sv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80.png"/><Relationship Id="rId4" Type="http://schemas.openxmlformats.org/officeDocument/2006/relationships/image" Target="../media/image49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49.sv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83.svg"/><Relationship Id="rId4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18" Type="http://schemas.openxmlformats.org/officeDocument/2006/relationships/image" Target="../media/image49.svg"/><Relationship Id="rId3" Type="http://schemas.openxmlformats.org/officeDocument/2006/relationships/image" Target="../media/image84.png"/><Relationship Id="rId7" Type="http://schemas.openxmlformats.org/officeDocument/2006/relationships/image" Target="../media/image87.svg"/><Relationship Id="rId12" Type="http://schemas.openxmlformats.org/officeDocument/2006/relationships/image" Target="../media/image92.png"/><Relationship Id="rId17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9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5.png"/><Relationship Id="rId15" Type="http://schemas.openxmlformats.org/officeDocument/2006/relationships/image" Target="../media/image95.png"/><Relationship Id="rId10" Type="http://schemas.openxmlformats.org/officeDocument/2006/relationships/image" Target="../media/image90.png"/><Relationship Id="rId4" Type="http://schemas.openxmlformats.org/officeDocument/2006/relationships/image" Target="../media/image85.svg"/><Relationship Id="rId9" Type="http://schemas.openxmlformats.org/officeDocument/2006/relationships/image" Target="../media/image89.svg"/><Relationship Id="rId14" Type="http://schemas.openxmlformats.org/officeDocument/2006/relationships/image" Target="../media/image94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84.png"/><Relationship Id="rId3" Type="http://schemas.openxmlformats.org/officeDocument/2006/relationships/image" Target="../media/image93.png"/><Relationship Id="rId7" Type="http://schemas.openxmlformats.org/officeDocument/2006/relationships/image" Target="../media/image90.png"/><Relationship Id="rId12" Type="http://schemas.openxmlformats.org/officeDocument/2006/relationships/image" Target="../media/image96.sv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svg"/><Relationship Id="rId11" Type="http://schemas.openxmlformats.org/officeDocument/2006/relationships/image" Target="../media/image95.png"/><Relationship Id="rId5" Type="http://schemas.openxmlformats.org/officeDocument/2006/relationships/image" Target="../media/image88.png"/><Relationship Id="rId15" Type="http://schemas.openxmlformats.org/officeDocument/2006/relationships/image" Target="../media/image91.png"/><Relationship Id="rId10" Type="http://schemas.openxmlformats.org/officeDocument/2006/relationships/image" Target="../media/image87.svg"/><Relationship Id="rId4" Type="http://schemas.openxmlformats.org/officeDocument/2006/relationships/image" Target="../media/image94.svg"/><Relationship Id="rId9" Type="http://schemas.openxmlformats.org/officeDocument/2006/relationships/image" Target="../media/image86.png"/><Relationship Id="rId14" Type="http://schemas.openxmlformats.org/officeDocument/2006/relationships/image" Target="../media/image85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84.png"/><Relationship Id="rId3" Type="http://schemas.openxmlformats.org/officeDocument/2006/relationships/image" Target="../media/image93.png"/><Relationship Id="rId7" Type="http://schemas.openxmlformats.org/officeDocument/2006/relationships/image" Target="../media/image90.png"/><Relationship Id="rId12" Type="http://schemas.openxmlformats.org/officeDocument/2006/relationships/image" Target="../media/image96.sv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svg"/><Relationship Id="rId11" Type="http://schemas.openxmlformats.org/officeDocument/2006/relationships/image" Target="../media/image95.png"/><Relationship Id="rId5" Type="http://schemas.openxmlformats.org/officeDocument/2006/relationships/image" Target="../media/image88.png"/><Relationship Id="rId15" Type="http://schemas.openxmlformats.org/officeDocument/2006/relationships/image" Target="../media/image91.png"/><Relationship Id="rId10" Type="http://schemas.openxmlformats.org/officeDocument/2006/relationships/image" Target="../media/image87.svg"/><Relationship Id="rId4" Type="http://schemas.openxmlformats.org/officeDocument/2006/relationships/image" Target="../media/image94.svg"/><Relationship Id="rId9" Type="http://schemas.openxmlformats.org/officeDocument/2006/relationships/image" Target="../media/image86.png"/><Relationship Id="rId14" Type="http://schemas.openxmlformats.org/officeDocument/2006/relationships/image" Target="../media/image85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Relationship Id="rId9" Type="http://schemas.openxmlformats.org/officeDocument/2006/relationships/image" Target="../media/image61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info@shade7.co.uk" TargetMode="External"/><Relationship Id="rId4" Type="http://schemas.openxmlformats.org/officeDocument/2006/relationships/hyperlink" Target="https://shade7publishing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0.png"/><Relationship Id="rId7" Type="http://schemas.openxmlformats.org/officeDocument/2006/relationships/image" Target="../media/image28.png"/><Relationship Id="rId12" Type="http://schemas.openxmlformats.org/officeDocument/2006/relationships/image" Target="../media/image2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25.svg"/><Relationship Id="rId4" Type="http://schemas.openxmlformats.org/officeDocument/2006/relationships/image" Target="../media/image21.sv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KidneyFlipBook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697060" y="8804161"/>
            <a:ext cx="2067000" cy="1000878"/>
          </a:xfrm>
          <a:custGeom>
            <a:avLst/>
            <a:gdLst/>
            <a:ahLst/>
            <a:cxnLst/>
            <a:rect l="l" t="t" r="r" b="b"/>
            <a:pathLst>
              <a:path w="2067000" h="1000878">
                <a:moveTo>
                  <a:pt x="0" y="0"/>
                </a:moveTo>
                <a:lnTo>
                  <a:pt x="2066999" y="0"/>
                </a:lnTo>
                <a:lnTo>
                  <a:pt x="2066999" y="1000878"/>
                </a:lnTo>
                <a:lnTo>
                  <a:pt x="0" y="10008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3389" r="-336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1726359" y="2881990"/>
            <a:ext cx="9525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2880"/>
              </a:lnSpc>
            </a:pPr>
            <a:endParaRPr/>
          </a:p>
        </p:txBody>
      </p:sp>
      <p:sp>
        <p:nvSpPr>
          <p:cNvPr id="5" name="TextBox 5"/>
          <p:cNvSpPr txBox="1"/>
          <p:nvPr/>
        </p:nvSpPr>
        <p:spPr>
          <a:xfrm>
            <a:off x="9139238" y="4652327"/>
            <a:ext cx="9525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endParaRPr/>
          </a:p>
        </p:txBody>
      </p:sp>
      <p:sp>
        <p:nvSpPr>
          <p:cNvPr id="6" name="TextBox 6"/>
          <p:cNvSpPr txBox="1"/>
          <p:nvPr/>
        </p:nvSpPr>
        <p:spPr>
          <a:xfrm>
            <a:off x="7672862" y="8664435"/>
            <a:ext cx="2048396" cy="240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sz="14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IN PARTNERSHIP WITH  </a:t>
            </a:r>
          </a:p>
        </p:txBody>
      </p:sp>
      <p:sp>
        <p:nvSpPr>
          <p:cNvPr id="7" name="Freeform 7"/>
          <p:cNvSpPr/>
          <p:nvPr/>
        </p:nvSpPr>
        <p:spPr>
          <a:xfrm>
            <a:off x="5341836" y="1322614"/>
            <a:ext cx="6931057" cy="7075120"/>
          </a:xfrm>
          <a:custGeom>
            <a:avLst/>
            <a:gdLst/>
            <a:ahLst/>
            <a:cxnLst/>
            <a:rect l="l" t="t" r="r" b="b"/>
            <a:pathLst>
              <a:path w="6931057" h="7075120">
                <a:moveTo>
                  <a:pt x="0" y="0"/>
                </a:moveTo>
                <a:lnTo>
                  <a:pt x="6931057" y="0"/>
                </a:lnTo>
                <a:lnTo>
                  <a:pt x="6931057" y="7075121"/>
                </a:lnTo>
                <a:lnTo>
                  <a:pt x="0" y="707512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919" t="-11091" r="-10830" b="-915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2637315" y="415290"/>
            <a:ext cx="12818075" cy="5815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9774B3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DONATION - KS1/Lower KS2 Presentation Slides</a:t>
            </a:r>
          </a:p>
        </p:txBody>
      </p:sp>
      <p:pic>
        <p:nvPicPr>
          <p:cNvPr id="10" name="Picture 9" descr="A pink ribbon with a heart&#10;&#10;Description automatically generated with medium confidence">
            <a:extLst>
              <a:ext uri="{FF2B5EF4-FFF2-40B4-BE49-F238E27FC236}">
                <a16:creationId xmlns:a16="http://schemas.microsoft.com/office/drawing/2014/main" id="{CEC40CF5-6B22-0B97-B163-DBEABF0B1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612" y="8964386"/>
            <a:ext cx="19685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80103" y="4581614"/>
            <a:ext cx="5076397" cy="4022798"/>
            <a:chOff x="0" y="0"/>
            <a:chExt cx="897468" cy="711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97480" cy="711200"/>
            </a:xfrm>
            <a:custGeom>
              <a:avLst/>
              <a:gdLst/>
              <a:ahLst/>
              <a:cxnLst/>
              <a:rect l="l" t="t" r="r" b="b"/>
              <a:pathLst>
                <a:path w="897480" h="711200">
                  <a:moveTo>
                    <a:pt x="585619" y="0"/>
                  </a:moveTo>
                  <a:lnTo>
                    <a:pt x="311825" y="0"/>
                  </a:lnTo>
                  <a:cubicBezTo>
                    <a:pt x="139596" y="0"/>
                    <a:pt x="0" y="123512"/>
                    <a:pt x="0" y="275871"/>
                  </a:cubicBezTo>
                  <a:cubicBezTo>
                    <a:pt x="0" y="386169"/>
                    <a:pt x="73183" y="481310"/>
                    <a:pt x="178916" y="525451"/>
                  </a:cubicBezTo>
                  <a:lnTo>
                    <a:pt x="178916" y="711200"/>
                  </a:lnTo>
                  <a:lnTo>
                    <a:pt x="390703" y="551732"/>
                  </a:lnTo>
                  <a:lnTo>
                    <a:pt x="585619" y="551732"/>
                  </a:lnTo>
                  <a:cubicBezTo>
                    <a:pt x="757860" y="551732"/>
                    <a:pt x="897468" y="428220"/>
                    <a:pt x="897468" y="275861"/>
                  </a:cubicBezTo>
                  <a:cubicBezTo>
                    <a:pt x="897480" y="123512"/>
                    <a:pt x="757860" y="0"/>
                    <a:pt x="585619" y="0"/>
                  </a:cubicBezTo>
                  <a:close/>
                </a:path>
              </a:pathLst>
            </a:custGeom>
            <a:solidFill>
              <a:srgbClr val="D33030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97468" cy="530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  <a:spcBef>
                  <a:spcPct val="0"/>
                </a:spcBef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How did the little boy’s mum save his </a:t>
              </a:r>
              <a:r>
                <a:rPr lang="en-US" sz="2299" b="1" dirty="0" err="1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aunty’s</a:t>
              </a: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 life?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224284" y="4581614"/>
            <a:ext cx="5171331" cy="4022798"/>
            <a:chOff x="0" y="0"/>
            <a:chExt cx="1259219" cy="97955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59231" cy="979551"/>
            </a:xfrm>
            <a:custGeom>
              <a:avLst/>
              <a:gdLst/>
              <a:ahLst/>
              <a:cxnLst/>
              <a:rect l="l" t="t" r="r" b="b"/>
              <a:pathLst>
                <a:path w="1259231" h="979551">
                  <a:moveTo>
                    <a:pt x="821670" y="0"/>
                  </a:moveTo>
                  <a:lnTo>
                    <a:pt x="437516" y="0"/>
                  </a:lnTo>
                  <a:cubicBezTo>
                    <a:pt x="195864" y="0"/>
                    <a:pt x="0" y="170116"/>
                    <a:pt x="0" y="379963"/>
                  </a:cubicBezTo>
                  <a:cubicBezTo>
                    <a:pt x="0" y="531879"/>
                    <a:pt x="102682" y="662918"/>
                    <a:pt x="251033" y="723715"/>
                  </a:cubicBezTo>
                  <a:lnTo>
                    <a:pt x="251033" y="979551"/>
                  </a:lnTo>
                  <a:lnTo>
                    <a:pt x="548187" y="759913"/>
                  </a:lnTo>
                  <a:lnTo>
                    <a:pt x="821670" y="759913"/>
                  </a:lnTo>
                  <a:cubicBezTo>
                    <a:pt x="1063338" y="759913"/>
                    <a:pt x="1259219" y="589797"/>
                    <a:pt x="1259219" y="379949"/>
                  </a:cubicBezTo>
                  <a:cubicBezTo>
                    <a:pt x="1259231" y="170116"/>
                    <a:pt x="1063338" y="0"/>
                    <a:pt x="821670" y="0"/>
                  </a:cubicBezTo>
                  <a:close/>
                </a:path>
              </a:pathLst>
            </a:custGeom>
            <a:solidFill>
              <a:srgbClr val="F9CF67">
                <a:alpha val="7372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4851"/>
              <a:ext cx="1259219" cy="7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rgbClr val="FFFFFF">
                      <a:alpha val="73725"/>
                    </a:srgbClr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299" b="1" dirty="0">
                  <a:solidFill>
                    <a:schemeClr val="tx1">
                      <a:alpha val="73725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Why did the doctors have to run tests before the mum donated her kidney?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963400" y="4527737"/>
            <a:ext cx="5486371" cy="4214307"/>
            <a:chOff x="0" y="0"/>
            <a:chExt cx="911381" cy="711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11392" cy="711200"/>
            </a:xfrm>
            <a:custGeom>
              <a:avLst/>
              <a:gdLst/>
              <a:ahLst/>
              <a:cxnLst/>
              <a:rect l="l" t="t" r="r" b="b"/>
              <a:pathLst>
                <a:path w="911392" h="711200">
                  <a:moveTo>
                    <a:pt x="594697" y="0"/>
                  </a:moveTo>
                  <a:lnTo>
                    <a:pt x="316659" y="0"/>
                  </a:lnTo>
                  <a:cubicBezTo>
                    <a:pt x="141760" y="0"/>
                    <a:pt x="0" y="123512"/>
                    <a:pt x="0" y="275871"/>
                  </a:cubicBezTo>
                  <a:cubicBezTo>
                    <a:pt x="0" y="386169"/>
                    <a:pt x="74318" y="481310"/>
                    <a:pt x="181689" y="525451"/>
                  </a:cubicBezTo>
                  <a:lnTo>
                    <a:pt x="181689" y="711200"/>
                  </a:lnTo>
                  <a:lnTo>
                    <a:pt x="396760" y="551732"/>
                  </a:lnTo>
                  <a:lnTo>
                    <a:pt x="594697" y="551732"/>
                  </a:lnTo>
                  <a:cubicBezTo>
                    <a:pt x="769608" y="551732"/>
                    <a:pt x="911381" y="428220"/>
                    <a:pt x="911381" y="275861"/>
                  </a:cubicBezTo>
                  <a:cubicBezTo>
                    <a:pt x="911392" y="123512"/>
                    <a:pt x="769608" y="0"/>
                    <a:pt x="594697" y="0"/>
                  </a:cubicBezTo>
                  <a:close/>
                </a:path>
              </a:pathLst>
            </a:custGeom>
            <a:solidFill>
              <a:srgbClr val="457EC9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911381" cy="530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How do you think his aunty felt after receiving a kidney that finally worked properly? </a:t>
              </a:r>
            </a:p>
          </p:txBody>
        </p:sp>
      </p:grpSp>
      <p:sp>
        <p:nvSpPr>
          <p:cNvPr id="11" name="Freeform 11"/>
          <p:cNvSpPr/>
          <p:nvPr/>
        </p:nvSpPr>
        <p:spPr>
          <a:xfrm rot="-647147">
            <a:off x="827069" y="507251"/>
            <a:ext cx="4666579" cy="3079942"/>
          </a:xfrm>
          <a:custGeom>
            <a:avLst/>
            <a:gdLst/>
            <a:ahLst/>
            <a:cxnLst/>
            <a:rect l="l" t="t" r="r" b="b"/>
            <a:pathLst>
              <a:path w="4666579" h="3079942">
                <a:moveTo>
                  <a:pt x="0" y="0"/>
                </a:moveTo>
                <a:lnTo>
                  <a:pt x="4666579" y="0"/>
                </a:lnTo>
                <a:lnTo>
                  <a:pt x="4666579" y="3079943"/>
                </a:lnTo>
                <a:lnTo>
                  <a:pt x="0" y="307994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6206494" y="847725"/>
            <a:ext cx="5538192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TALK!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42872" y="2588770"/>
            <a:ext cx="3629928" cy="8474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A6A6A6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Questions</a:t>
            </a:r>
          </a:p>
        </p:txBody>
      </p:sp>
      <p:sp>
        <p:nvSpPr>
          <p:cNvPr id="14" name="Freeform 14"/>
          <p:cNvSpPr/>
          <p:nvPr/>
        </p:nvSpPr>
        <p:spPr>
          <a:xfrm rot="1480753">
            <a:off x="13624603" y="424579"/>
            <a:ext cx="3208877" cy="3654001"/>
          </a:xfrm>
          <a:custGeom>
            <a:avLst/>
            <a:gdLst/>
            <a:ahLst/>
            <a:cxnLst/>
            <a:rect l="l" t="t" r="r" b="b"/>
            <a:pathLst>
              <a:path w="3208877" h="3654001">
                <a:moveTo>
                  <a:pt x="0" y="0"/>
                </a:moveTo>
                <a:lnTo>
                  <a:pt x="3208877" y="0"/>
                </a:lnTo>
                <a:lnTo>
                  <a:pt x="3208877" y="3654000"/>
                </a:lnTo>
                <a:lnTo>
                  <a:pt x="0" y="3654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9987" y="4229100"/>
            <a:ext cx="5516875" cy="4375312"/>
            <a:chOff x="0" y="0"/>
            <a:chExt cx="897468" cy="711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97480" cy="711200"/>
            </a:xfrm>
            <a:custGeom>
              <a:avLst/>
              <a:gdLst/>
              <a:ahLst/>
              <a:cxnLst/>
              <a:rect l="l" t="t" r="r" b="b"/>
              <a:pathLst>
                <a:path w="897480" h="711200">
                  <a:moveTo>
                    <a:pt x="585619" y="0"/>
                  </a:moveTo>
                  <a:lnTo>
                    <a:pt x="311825" y="0"/>
                  </a:lnTo>
                  <a:cubicBezTo>
                    <a:pt x="139596" y="0"/>
                    <a:pt x="0" y="123512"/>
                    <a:pt x="0" y="275871"/>
                  </a:cubicBezTo>
                  <a:cubicBezTo>
                    <a:pt x="0" y="386169"/>
                    <a:pt x="73183" y="481310"/>
                    <a:pt x="178916" y="525451"/>
                  </a:cubicBezTo>
                  <a:lnTo>
                    <a:pt x="178916" y="711200"/>
                  </a:lnTo>
                  <a:lnTo>
                    <a:pt x="390703" y="551732"/>
                  </a:lnTo>
                  <a:lnTo>
                    <a:pt x="585619" y="551732"/>
                  </a:lnTo>
                  <a:cubicBezTo>
                    <a:pt x="757860" y="551732"/>
                    <a:pt x="897468" y="428220"/>
                    <a:pt x="897468" y="275861"/>
                  </a:cubicBezTo>
                  <a:cubicBezTo>
                    <a:pt x="897480" y="123512"/>
                    <a:pt x="757860" y="0"/>
                    <a:pt x="585619" y="0"/>
                  </a:cubicBezTo>
                  <a:close/>
                </a:path>
              </a:pathLst>
            </a:custGeom>
            <a:solidFill>
              <a:srgbClr val="D33030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897468" cy="530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  <a:spcBef>
                  <a:spcPct val="0"/>
                </a:spcBef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His mum donated one of her kidneys to his aunty to save her life.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275551" y="4482421"/>
            <a:ext cx="5516876" cy="4253796"/>
            <a:chOff x="-3641" y="-5295"/>
            <a:chExt cx="1259231" cy="979551"/>
          </a:xfrm>
        </p:grpSpPr>
        <p:sp>
          <p:nvSpPr>
            <p:cNvPr id="6" name="Freeform 6"/>
            <p:cNvSpPr/>
            <p:nvPr/>
          </p:nvSpPr>
          <p:spPr>
            <a:xfrm>
              <a:off x="-3641" y="-5295"/>
              <a:ext cx="1259231" cy="979551"/>
            </a:xfrm>
            <a:custGeom>
              <a:avLst/>
              <a:gdLst/>
              <a:ahLst/>
              <a:cxnLst/>
              <a:rect l="l" t="t" r="r" b="b"/>
              <a:pathLst>
                <a:path w="1259231" h="979551">
                  <a:moveTo>
                    <a:pt x="821670" y="0"/>
                  </a:moveTo>
                  <a:lnTo>
                    <a:pt x="437516" y="0"/>
                  </a:lnTo>
                  <a:cubicBezTo>
                    <a:pt x="195864" y="0"/>
                    <a:pt x="0" y="170116"/>
                    <a:pt x="0" y="379963"/>
                  </a:cubicBezTo>
                  <a:cubicBezTo>
                    <a:pt x="0" y="531879"/>
                    <a:pt x="102682" y="662918"/>
                    <a:pt x="251033" y="723715"/>
                  </a:cubicBezTo>
                  <a:lnTo>
                    <a:pt x="251033" y="979551"/>
                  </a:lnTo>
                  <a:lnTo>
                    <a:pt x="548187" y="759913"/>
                  </a:lnTo>
                  <a:lnTo>
                    <a:pt x="821670" y="759913"/>
                  </a:lnTo>
                  <a:cubicBezTo>
                    <a:pt x="1063338" y="759913"/>
                    <a:pt x="1259219" y="589797"/>
                    <a:pt x="1259219" y="379949"/>
                  </a:cubicBezTo>
                  <a:cubicBezTo>
                    <a:pt x="1259231" y="170116"/>
                    <a:pt x="1063338" y="0"/>
                    <a:pt x="821670" y="0"/>
                  </a:cubicBezTo>
                  <a:close/>
                </a:path>
              </a:pathLst>
            </a:custGeom>
            <a:solidFill>
              <a:srgbClr val="F9CF67">
                <a:alpha val="7372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4851"/>
              <a:ext cx="1216902" cy="7123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chemeClr val="tx1">
                      <a:alpha val="73725"/>
                    </a:schemeClr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299" b="1" dirty="0">
                  <a:solidFill>
                    <a:schemeClr val="tx1">
                      <a:alpha val="73725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The doctors had to make sure that the mum’s kidney would match the </a:t>
              </a:r>
              <a:r>
                <a:rPr lang="en-US" sz="2299" b="1" dirty="0" err="1">
                  <a:solidFill>
                    <a:schemeClr val="tx1">
                      <a:alpha val="73725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aunty’s</a:t>
              </a:r>
              <a:r>
                <a:rPr lang="en-US" sz="2299" b="1" dirty="0">
                  <a:solidFill>
                    <a:schemeClr val="tx1">
                      <a:alpha val="73725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 body. 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651496" y="4543515"/>
            <a:ext cx="5155090" cy="4022798"/>
            <a:chOff x="0" y="0"/>
            <a:chExt cx="911381" cy="7112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11392" cy="711200"/>
            </a:xfrm>
            <a:custGeom>
              <a:avLst/>
              <a:gdLst/>
              <a:ahLst/>
              <a:cxnLst/>
              <a:rect l="l" t="t" r="r" b="b"/>
              <a:pathLst>
                <a:path w="911392" h="711200">
                  <a:moveTo>
                    <a:pt x="594697" y="0"/>
                  </a:moveTo>
                  <a:lnTo>
                    <a:pt x="316659" y="0"/>
                  </a:lnTo>
                  <a:cubicBezTo>
                    <a:pt x="141760" y="0"/>
                    <a:pt x="0" y="123512"/>
                    <a:pt x="0" y="275871"/>
                  </a:cubicBezTo>
                  <a:cubicBezTo>
                    <a:pt x="0" y="386169"/>
                    <a:pt x="74318" y="481310"/>
                    <a:pt x="181689" y="525451"/>
                  </a:cubicBezTo>
                  <a:lnTo>
                    <a:pt x="181689" y="711200"/>
                  </a:lnTo>
                  <a:lnTo>
                    <a:pt x="396760" y="551732"/>
                  </a:lnTo>
                  <a:lnTo>
                    <a:pt x="594697" y="551732"/>
                  </a:lnTo>
                  <a:cubicBezTo>
                    <a:pt x="769608" y="551732"/>
                    <a:pt x="911381" y="428220"/>
                    <a:pt x="911381" y="275861"/>
                  </a:cubicBezTo>
                  <a:cubicBezTo>
                    <a:pt x="911392" y="123512"/>
                    <a:pt x="769608" y="0"/>
                    <a:pt x="594697" y="0"/>
                  </a:cubicBezTo>
                  <a:close/>
                </a:path>
              </a:pathLst>
            </a:custGeom>
            <a:solidFill>
              <a:srgbClr val="457EC9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9525"/>
              <a:ext cx="911381" cy="5302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His aunty probably felt </a:t>
              </a:r>
            </a:p>
            <a:p>
              <a:pPr algn="ctr">
                <a:lnSpc>
                  <a:spcPts val="3219"/>
                </a:lnSpc>
              </a:pPr>
              <a:r>
                <a:rPr lang="en-US" sz="2299" b="1" dirty="0">
                  <a:solidFill>
                    <a:schemeClr val="tx1">
                      <a:alpha val="67843"/>
                    </a:schemeClr>
                  </a:solidFill>
                  <a:latin typeface="Century Gothic" panose="020B0502020202020204" pitchFamily="34" charset="0"/>
                  <a:ea typeface="Canva Sans Bold"/>
                  <a:cs typeface="Canva Sans Bold"/>
                  <a:sym typeface="Canva Sans Bold"/>
                </a:rPr>
                <a:t>relieved, less tired, healthier, less sick, very grateful, much happier, extremely thankful.</a:t>
              </a:r>
            </a:p>
          </p:txBody>
        </p:sp>
      </p:grpSp>
      <p:sp>
        <p:nvSpPr>
          <p:cNvPr id="11" name="Freeform 11"/>
          <p:cNvSpPr/>
          <p:nvPr/>
        </p:nvSpPr>
        <p:spPr>
          <a:xfrm rot="-408042">
            <a:off x="805366" y="186276"/>
            <a:ext cx="4666579" cy="3079942"/>
          </a:xfrm>
          <a:custGeom>
            <a:avLst/>
            <a:gdLst/>
            <a:ahLst/>
            <a:cxnLst/>
            <a:rect l="l" t="t" r="r" b="b"/>
            <a:pathLst>
              <a:path w="4666579" h="3079942">
                <a:moveTo>
                  <a:pt x="0" y="0"/>
                </a:moveTo>
                <a:lnTo>
                  <a:pt x="4666579" y="0"/>
                </a:lnTo>
                <a:lnTo>
                  <a:pt x="4666579" y="3079942"/>
                </a:lnTo>
                <a:lnTo>
                  <a:pt x="0" y="30799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4323464" y="7974406"/>
            <a:ext cx="1496318" cy="1535401"/>
          </a:xfrm>
          <a:custGeom>
            <a:avLst/>
            <a:gdLst/>
            <a:ahLst/>
            <a:cxnLst/>
            <a:rect l="l" t="t" r="r" b="b"/>
            <a:pathLst>
              <a:path w="1496318" h="1535401">
                <a:moveTo>
                  <a:pt x="0" y="0"/>
                </a:moveTo>
                <a:lnTo>
                  <a:pt x="1496317" y="0"/>
                </a:lnTo>
                <a:lnTo>
                  <a:pt x="1496317" y="1535401"/>
                </a:lnTo>
                <a:lnTo>
                  <a:pt x="0" y="15354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5816862" y="847725"/>
            <a:ext cx="6317456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CHECK!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616790" y="2588770"/>
            <a:ext cx="2898810" cy="8474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A6A6A6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Answers</a:t>
            </a:r>
          </a:p>
        </p:txBody>
      </p:sp>
      <p:sp>
        <p:nvSpPr>
          <p:cNvPr id="15" name="Freeform 15"/>
          <p:cNvSpPr/>
          <p:nvPr/>
        </p:nvSpPr>
        <p:spPr>
          <a:xfrm>
            <a:off x="2390497" y="7974406"/>
            <a:ext cx="1496318" cy="1535401"/>
          </a:xfrm>
          <a:custGeom>
            <a:avLst/>
            <a:gdLst/>
            <a:ahLst/>
            <a:cxnLst/>
            <a:rect l="l" t="t" r="r" b="b"/>
            <a:pathLst>
              <a:path w="1496318" h="1535401">
                <a:moveTo>
                  <a:pt x="0" y="0"/>
                </a:moveTo>
                <a:lnTo>
                  <a:pt x="1496317" y="0"/>
                </a:lnTo>
                <a:lnTo>
                  <a:pt x="1496317" y="1535401"/>
                </a:lnTo>
                <a:lnTo>
                  <a:pt x="0" y="15354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8227432" y="8126806"/>
            <a:ext cx="1496318" cy="1535401"/>
          </a:xfrm>
          <a:custGeom>
            <a:avLst/>
            <a:gdLst/>
            <a:ahLst/>
            <a:cxnLst/>
            <a:rect l="l" t="t" r="r" b="b"/>
            <a:pathLst>
              <a:path w="1496318" h="1535401">
                <a:moveTo>
                  <a:pt x="0" y="0"/>
                </a:moveTo>
                <a:lnTo>
                  <a:pt x="1496317" y="0"/>
                </a:lnTo>
                <a:lnTo>
                  <a:pt x="1496317" y="1535401"/>
                </a:lnTo>
                <a:lnTo>
                  <a:pt x="0" y="15354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1480753">
            <a:off x="13624603" y="424579"/>
            <a:ext cx="3208877" cy="3654001"/>
          </a:xfrm>
          <a:custGeom>
            <a:avLst/>
            <a:gdLst/>
            <a:ahLst/>
            <a:cxnLst/>
            <a:rect l="l" t="t" r="r" b="b"/>
            <a:pathLst>
              <a:path w="3208877" h="3654001">
                <a:moveTo>
                  <a:pt x="0" y="0"/>
                </a:moveTo>
                <a:lnTo>
                  <a:pt x="3208877" y="0"/>
                </a:lnTo>
                <a:lnTo>
                  <a:pt x="3208877" y="3654000"/>
                </a:lnTo>
                <a:lnTo>
                  <a:pt x="0" y="3654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797131" y="1321836"/>
            <a:ext cx="6572039" cy="6297208"/>
          </a:xfrm>
          <a:custGeom>
            <a:avLst/>
            <a:gdLst/>
            <a:ahLst/>
            <a:cxnLst/>
            <a:rect l="l" t="t" r="r" b="b"/>
            <a:pathLst>
              <a:path w="6572039" h="6297208">
                <a:moveTo>
                  <a:pt x="0" y="0"/>
                </a:moveTo>
                <a:lnTo>
                  <a:pt x="6572039" y="0"/>
                </a:lnTo>
                <a:lnTo>
                  <a:pt x="6572039" y="6297208"/>
                </a:lnTo>
                <a:lnTo>
                  <a:pt x="0" y="629720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1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6541649" y="4142815"/>
            <a:ext cx="5204701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799"/>
              </a:lnSpc>
              <a:spcBef>
                <a:spcPct val="0"/>
              </a:spcBef>
            </a:pPr>
            <a:r>
              <a:rPr lang="en-US" sz="69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932196" y="3453253"/>
            <a:ext cx="4535199" cy="3185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539"/>
              </a:lnSpc>
              <a:spcBef>
                <a:spcPct val="0"/>
              </a:spcBef>
            </a:pPr>
            <a:r>
              <a:rPr lang="en-US" sz="6099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A real- </a:t>
            </a:r>
            <a:r>
              <a:rPr lang="en-US" sz="6099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life hero is...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3207997" y="3582110"/>
            <a:ext cx="3040380" cy="1754505"/>
            <a:chOff x="0" y="0"/>
            <a:chExt cx="4053840" cy="2339340"/>
          </a:xfrm>
        </p:grpSpPr>
        <p:sp>
          <p:nvSpPr>
            <p:cNvPr id="6" name="Freeform 6"/>
            <p:cNvSpPr/>
            <p:nvPr/>
          </p:nvSpPr>
          <p:spPr>
            <a:xfrm>
              <a:off x="46990" y="46990"/>
              <a:ext cx="3959860" cy="2246630"/>
            </a:xfrm>
            <a:custGeom>
              <a:avLst/>
              <a:gdLst/>
              <a:ahLst/>
              <a:cxnLst/>
              <a:rect l="l" t="t" r="r" b="b"/>
              <a:pathLst>
                <a:path w="3959860" h="2246630">
                  <a:moveTo>
                    <a:pt x="3864610" y="2240280"/>
                  </a:moveTo>
                  <a:cubicBezTo>
                    <a:pt x="3331210" y="2040890"/>
                    <a:pt x="3249930" y="2010410"/>
                    <a:pt x="3097530" y="1938020"/>
                  </a:cubicBezTo>
                  <a:cubicBezTo>
                    <a:pt x="2809240" y="1800860"/>
                    <a:pt x="2268220" y="1521460"/>
                    <a:pt x="1879600" y="1295400"/>
                  </a:cubicBezTo>
                  <a:cubicBezTo>
                    <a:pt x="1503680" y="1076960"/>
                    <a:pt x="1129030" y="810260"/>
                    <a:pt x="798830" y="603250"/>
                  </a:cubicBezTo>
                  <a:cubicBezTo>
                    <a:pt x="520700" y="429260"/>
                    <a:pt x="104140" y="209550"/>
                    <a:pt x="27940" y="132080"/>
                  </a:cubicBezTo>
                  <a:cubicBezTo>
                    <a:pt x="11430" y="114300"/>
                    <a:pt x="7620" y="106680"/>
                    <a:pt x="3810" y="91440"/>
                  </a:cubicBezTo>
                  <a:cubicBezTo>
                    <a:pt x="1270" y="77470"/>
                    <a:pt x="2540" y="58420"/>
                    <a:pt x="10160" y="44450"/>
                  </a:cubicBezTo>
                  <a:cubicBezTo>
                    <a:pt x="19050" y="27940"/>
                    <a:pt x="46990" y="7620"/>
                    <a:pt x="64770" y="3810"/>
                  </a:cubicBezTo>
                  <a:cubicBezTo>
                    <a:pt x="80010" y="0"/>
                    <a:pt x="99060" y="3810"/>
                    <a:pt x="111760" y="11430"/>
                  </a:cubicBezTo>
                  <a:cubicBezTo>
                    <a:pt x="124460" y="17780"/>
                    <a:pt x="138430" y="30480"/>
                    <a:pt x="143510" y="45720"/>
                  </a:cubicBezTo>
                  <a:cubicBezTo>
                    <a:pt x="149860" y="63500"/>
                    <a:pt x="149860" y="97790"/>
                    <a:pt x="139700" y="114300"/>
                  </a:cubicBezTo>
                  <a:cubicBezTo>
                    <a:pt x="129540" y="132080"/>
                    <a:pt x="99060" y="147320"/>
                    <a:pt x="80010" y="149860"/>
                  </a:cubicBezTo>
                  <a:cubicBezTo>
                    <a:pt x="64770" y="152400"/>
                    <a:pt x="46990" y="146050"/>
                    <a:pt x="34290" y="137160"/>
                  </a:cubicBezTo>
                  <a:cubicBezTo>
                    <a:pt x="22860" y="128270"/>
                    <a:pt x="11430" y="113030"/>
                    <a:pt x="6350" y="99060"/>
                  </a:cubicBezTo>
                  <a:cubicBezTo>
                    <a:pt x="1270" y="85090"/>
                    <a:pt x="0" y="67310"/>
                    <a:pt x="6350" y="52070"/>
                  </a:cubicBezTo>
                  <a:cubicBezTo>
                    <a:pt x="13970" y="34290"/>
                    <a:pt x="39370" y="11430"/>
                    <a:pt x="57150" y="5080"/>
                  </a:cubicBezTo>
                  <a:cubicBezTo>
                    <a:pt x="72390" y="0"/>
                    <a:pt x="80010" y="0"/>
                    <a:pt x="104140" y="7620"/>
                  </a:cubicBezTo>
                  <a:cubicBezTo>
                    <a:pt x="254000" y="57150"/>
                    <a:pt x="1193800" y="725170"/>
                    <a:pt x="1554480" y="952500"/>
                  </a:cubicBezTo>
                  <a:cubicBezTo>
                    <a:pt x="1767840" y="1085850"/>
                    <a:pt x="1861820" y="1146810"/>
                    <a:pt x="2066290" y="1259840"/>
                  </a:cubicBezTo>
                  <a:cubicBezTo>
                    <a:pt x="2358390" y="1423670"/>
                    <a:pt x="2815590" y="1667510"/>
                    <a:pt x="3150870" y="1818640"/>
                  </a:cubicBezTo>
                  <a:cubicBezTo>
                    <a:pt x="3429000" y="1943100"/>
                    <a:pt x="3849370" y="2056130"/>
                    <a:pt x="3929380" y="2120900"/>
                  </a:cubicBezTo>
                  <a:cubicBezTo>
                    <a:pt x="3948430" y="2136140"/>
                    <a:pt x="3953510" y="2146300"/>
                    <a:pt x="3956050" y="2161540"/>
                  </a:cubicBezTo>
                  <a:cubicBezTo>
                    <a:pt x="3959860" y="2176780"/>
                    <a:pt x="3957320" y="2195830"/>
                    <a:pt x="3949700" y="2209800"/>
                  </a:cubicBezTo>
                  <a:cubicBezTo>
                    <a:pt x="3942080" y="2222500"/>
                    <a:pt x="3926840" y="2235200"/>
                    <a:pt x="3912870" y="2241550"/>
                  </a:cubicBezTo>
                  <a:cubicBezTo>
                    <a:pt x="3898900" y="2246630"/>
                    <a:pt x="3864610" y="2240280"/>
                    <a:pt x="3864610" y="224028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1620224" y="3353822"/>
            <a:ext cx="2741295" cy="2048827"/>
            <a:chOff x="0" y="0"/>
            <a:chExt cx="3655060" cy="2731770"/>
          </a:xfrm>
        </p:grpSpPr>
        <p:sp>
          <p:nvSpPr>
            <p:cNvPr id="8" name="Freeform 8"/>
            <p:cNvSpPr/>
            <p:nvPr/>
          </p:nvSpPr>
          <p:spPr>
            <a:xfrm>
              <a:off x="45720" y="49530"/>
              <a:ext cx="3561080" cy="2633980"/>
            </a:xfrm>
            <a:custGeom>
              <a:avLst/>
              <a:gdLst/>
              <a:ahLst/>
              <a:cxnLst/>
              <a:rect l="l" t="t" r="r" b="b"/>
              <a:pathLst>
                <a:path w="3561080" h="2633980">
                  <a:moveTo>
                    <a:pt x="44450" y="2487930"/>
                  </a:moveTo>
                  <a:cubicBezTo>
                    <a:pt x="405130" y="2305050"/>
                    <a:pt x="415290" y="2298700"/>
                    <a:pt x="488950" y="2249170"/>
                  </a:cubicBezTo>
                  <a:cubicBezTo>
                    <a:pt x="798830" y="2039620"/>
                    <a:pt x="2343150" y="925830"/>
                    <a:pt x="2862580" y="515620"/>
                  </a:cubicBezTo>
                  <a:cubicBezTo>
                    <a:pt x="3126740" y="306070"/>
                    <a:pt x="3360420" y="68580"/>
                    <a:pt x="3442970" y="17780"/>
                  </a:cubicBezTo>
                  <a:cubicBezTo>
                    <a:pt x="3463290" y="6350"/>
                    <a:pt x="3469640" y="1270"/>
                    <a:pt x="3484880" y="1270"/>
                  </a:cubicBezTo>
                  <a:cubicBezTo>
                    <a:pt x="3502660" y="2540"/>
                    <a:pt x="3533140" y="13970"/>
                    <a:pt x="3544570" y="29210"/>
                  </a:cubicBezTo>
                  <a:cubicBezTo>
                    <a:pt x="3556000" y="44450"/>
                    <a:pt x="3559810" y="76200"/>
                    <a:pt x="3554730" y="92710"/>
                  </a:cubicBezTo>
                  <a:cubicBezTo>
                    <a:pt x="3552190" y="107950"/>
                    <a:pt x="3540760" y="121920"/>
                    <a:pt x="3528060" y="128270"/>
                  </a:cubicBezTo>
                  <a:cubicBezTo>
                    <a:pt x="3512820" y="138430"/>
                    <a:pt x="3481070" y="140970"/>
                    <a:pt x="3463290" y="135890"/>
                  </a:cubicBezTo>
                  <a:cubicBezTo>
                    <a:pt x="3449320" y="132080"/>
                    <a:pt x="3436620" y="119380"/>
                    <a:pt x="3429000" y="107950"/>
                  </a:cubicBezTo>
                  <a:cubicBezTo>
                    <a:pt x="3421380" y="95250"/>
                    <a:pt x="3416300" y="78740"/>
                    <a:pt x="3418840" y="63500"/>
                  </a:cubicBezTo>
                  <a:cubicBezTo>
                    <a:pt x="3422650" y="45720"/>
                    <a:pt x="3439160" y="19050"/>
                    <a:pt x="3455670" y="10160"/>
                  </a:cubicBezTo>
                  <a:cubicBezTo>
                    <a:pt x="3473450" y="1270"/>
                    <a:pt x="3503930" y="0"/>
                    <a:pt x="3521710" y="8890"/>
                  </a:cubicBezTo>
                  <a:cubicBezTo>
                    <a:pt x="3538220" y="17780"/>
                    <a:pt x="3554730" y="45720"/>
                    <a:pt x="3558540" y="63500"/>
                  </a:cubicBezTo>
                  <a:cubicBezTo>
                    <a:pt x="3561080" y="77470"/>
                    <a:pt x="3557270" y="92710"/>
                    <a:pt x="3548380" y="106680"/>
                  </a:cubicBezTo>
                  <a:cubicBezTo>
                    <a:pt x="3535680" y="129540"/>
                    <a:pt x="3511550" y="143510"/>
                    <a:pt x="3473450" y="173990"/>
                  </a:cubicBezTo>
                  <a:cubicBezTo>
                    <a:pt x="3376930" y="257810"/>
                    <a:pt x="3157220" y="436880"/>
                    <a:pt x="2932430" y="609600"/>
                  </a:cubicBezTo>
                  <a:cubicBezTo>
                    <a:pt x="2575560" y="883920"/>
                    <a:pt x="1940560" y="1333500"/>
                    <a:pt x="1526540" y="1645920"/>
                  </a:cubicBezTo>
                  <a:cubicBezTo>
                    <a:pt x="1195070" y="1894840"/>
                    <a:pt x="835660" y="2188210"/>
                    <a:pt x="637540" y="2329180"/>
                  </a:cubicBezTo>
                  <a:cubicBezTo>
                    <a:pt x="542290" y="2397760"/>
                    <a:pt x="502920" y="2426970"/>
                    <a:pt x="421640" y="2472690"/>
                  </a:cubicBezTo>
                  <a:cubicBezTo>
                    <a:pt x="325120" y="2528570"/>
                    <a:pt x="157480" y="2621280"/>
                    <a:pt x="93980" y="2630170"/>
                  </a:cubicBezTo>
                  <a:cubicBezTo>
                    <a:pt x="69850" y="2633980"/>
                    <a:pt x="54610" y="2631440"/>
                    <a:pt x="40640" y="2622550"/>
                  </a:cubicBezTo>
                  <a:cubicBezTo>
                    <a:pt x="25400" y="2614930"/>
                    <a:pt x="11430" y="2597150"/>
                    <a:pt x="5080" y="2581910"/>
                  </a:cubicBezTo>
                  <a:cubicBezTo>
                    <a:pt x="0" y="2565400"/>
                    <a:pt x="0" y="2542540"/>
                    <a:pt x="7620" y="2527300"/>
                  </a:cubicBezTo>
                  <a:cubicBezTo>
                    <a:pt x="13970" y="2512060"/>
                    <a:pt x="44450" y="2487930"/>
                    <a:pt x="44450" y="248793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/>
          <p:nvPr/>
        </p:nvGrpSpPr>
        <p:grpSpPr>
          <a:xfrm rot="526344">
            <a:off x="11634444" y="6373339"/>
            <a:ext cx="2337435" cy="365760"/>
            <a:chOff x="0" y="0"/>
            <a:chExt cx="3116580" cy="487680"/>
          </a:xfrm>
        </p:grpSpPr>
        <p:sp>
          <p:nvSpPr>
            <p:cNvPr id="10" name="Freeform 10"/>
            <p:cNvSpPr/>
            <p:nvPr/>
          </p:nvSpPr>
          <p:spPr>
            <a:xfrm>
              <a:off x="46990" y="50800"/>
              <a:ext cx="3021330" cy="392430"/>
            </a:xfrm>
            <a:custGeom>
              <a:avLst/>
              <a:gdLst/>
              <a:ahLst/>
              <a:cxnLst/>
              <a:rect l="l" t="t" r="r" b="b"/>
              <a:pathLst>
                <a:path w="3021330" h="392430">
                  <a:moveTo>
                    <a:pt x="81280" y="0"/>
                  </a:moveTo>
                  <a:cubicBezTo>
                    <a:pt x="962660" y="99060"/>
                    <a:pt x="1647190" y="113030"/>
                    <a:pt x="1973580" y="138430"/>
                  </a:cubicBezTo>
                  <a:cubicBezTo>
                    <a:pt x="2157730" y="152400"/>
                    <a:pt x="2265680" y="172720"/>
                    <a:pt x="2405380" y="184150"/>
                  </a:cubicBezTo>
                  <a:cubicBezTo>
                    <a:pt x="2537460" y="194310"/>
                    <a:pt x="2686050" y="193040"/>
                    <a:pt x="2790190" y="203200"/>
                  </a:cubicBezTo>
                  <a:cubicBezTo>
                    <a:pt x="2861310" y="210820"/>
                    <a:pt x="2934970" y="213360"/>
                    <a:pt x="2971800" y="231140"/>
                  </a:cubicBezTo>
                  <a:cubicBezTo>
                    <a:pt x="2990850" y="240030"/>
                    <a:pt x="3001010" y="251460"/>
                    <a:pt x="3008630" y="265430"/>
                  </a:cubicBezTo>
                  <a:cubicBezTo>
                    <a:pt x="3016250" y="280670"/>
                    <a:pt x="3021330" y="299720"/>
                    <a:pt x="3017520" y="317500"/>
                  </a:cubicBezTo>
                  <a:cubicBezTo>
                    <a:pt x="3012440" y="337820"/>
                    <a:pt x="2992120" y="368300"/>
                    <a:pt x="2971800" y="377190"/>
                  </a:cubicBezTo>
                  <a:cubicBezTo>
                    <a:pt x="2951480" y="387350"/>
                    <a:pt x="2915920" y="383540"/>
                    <a:pt x="2896870" y="374650"/>
                  </a:cubicBezTo>
                  <a:cubicBezTo>
                    <a:pt x="2880360" y="367030"/>
                    <a:pt x="2868930" y="350520"/>
                    <a:pt x="2862580" y="335280"/>
                  </a:cubicBezTo>
                  <a:cubicBezTo>
                    <a:pt x="2856230" y="320040"/>
                    <a:pt x="2853690" y="299720"/>
                    <a:pt x="2860040" y="283210"/>
                  </a:cubicBezTo>
                  <a:cubicBezTo>
                    <a:pt x="2866390" y="264160"/>
                    <a:pt x="2891790" y="236220"/>
                    <a:pt x="2910840" y="227330"/>
                  </a:cubicBezTo>
                  <a:cubicBezTo>
                    <a:pt x="2927350" y="220980"/>
                    <a:pt x="2947670" y="222250"/>
                    <a:pt x="2962910" y="227330"/>
                  </a:cubicBezTo>
                  <a:cubicBezTo>
                    <a:pt x="2978150" y="232410"/>
                    <a:pt x="2995930" y="243840"/>
                    <a:pt x="3004820" y="259080"/>
                  </a:cubicBezTo>
                  <a:cubicBezTo>
                    <a:pt x="3014980" y="276860"/>
                    <a:pt x="3018790" y="313690"/>
                    <a:pt x="3013710" y="334010"/>
                  </a:cubicBezTo>
                  <a:cubicBezTo>
                    <a:pt x="3008630" y="350520"/>
                    <a:pt x="2993390" y="364490"/>
                    <a:pt x="2979420" y="373380"/>
                  </a:cubicBezTo>
                  <a:cubicBezTo>
                    <a:pt x="2965450" y="382270"/>
                    <a:pt x="2956560" y="383540"/>
                    <a:pt x="2929890" y="384810"/>
                  </a:cubicBezTo>
                  <a:cubicBezTo>
                    <a:pt x="2810510" y="392430"/>
                    <a:pt x="2321560" y="307340"/>
                    <a:pt x="1964690" y="278130"/>
                  </a:cubicBezTo>
                  <a:cubicBezTo>
                    <a:pt x="1525270" y="241300"/>
                    <a:pt x="834390" y="227330"/>
                    <a:pt x="487680" y="194310"/>
                  </a:cubicBezTo>
                  <a:cubicBezTo>
                    <a:pt x="298450" y="176530"/>
                    <a:pt x="114300" y="166370"/>
                    <a:pt x="48260" y="137160"/>
                  </a:cubicBezTo>
                  <a:cubicBezTo>
                    <a:pt x="26670" y="128270"/>
                    <a:pt x="17780" y="118110"/>
                    <a:pt x="10160" y="104140"/>
                  </a:cubicBezTo>
                  <a:cubicBezTo>
                    <a:pt x="2540" y="91440"/>
                    <a:pt x="0" y="69850"/>
                    <a:pt x="3810" y="54610"/>
                  </a:cubicBezTo>
                  <a:cubicBezTo>
                    <a:pt x="7620" y="39370"/>
                    <a:pt x="19050" y="21590"/>
                    <a:pt x="31750" y="12700"/>
                  </a:cubicBezTo>
                  <a:cubicBezTo>
                    <a:pt x="44450" y="3810"/>
                    <a:pt x="81280" y="0"/>
                    <a:pt x="81280" y="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207997" y="6178630"/>
            <a:ext cx="3333653" cy="471488"/>
            <a:chOff x="0" y="0"/>
            <a:chExt cx="4444870" cy="628650"/>
          </a:xfrm>
        </p:grpSpPr>
        <p:sp>
          <p:nvSpPr>
            <p:cNvPr id="12" name="Freeform 12"/>
            <p:cNvSpPr/>
            <p:nvPr/>
          </p:nvSpPr>
          <p:spPr>
            <a:xfrm>
              <a:off x="56264" y="43180"/>
              <a:ext cx="4333785" cy="543560"/>
            </a:xfrm>
            <a:custGeom>
              <a:avLst/>
              <a:gdLst/>
              <a:ahLst/>
              <a:cxnLst/>
              <a:rect l="l" t="t" r="r" b="b"/>
              <a:pathLst>
                <a:path w="4333785" h="543560">
                  <a:moveTo>
                    <a:pt x="4258766" y="153670"/>
                  </a:moveTo>
                  <a:cubicBezTo>
                    <a:pt x="1917310" y="430530"/>
                    <a:pt x="1409490" y="431800"/>
                    <a:pt x="989673" y="459740"/>
                  </a:cubicBezTo>
                  <a:cubicBezTo>
                    <a:pt x="662186" y="481330"/>
                    <a:pt x="252468" y="543560"/>
                    <a:pt x="113971" y="532130"/>
                  </a:cubicBezTo>
                  <a:cubicBezTo>
                    <a:pt x="70691" y="527050"/>
                    <a:pt x="47608" y="523240"/>
                    <a:pt x="28854" y="508000"/>
                  </a:cubicBezTo>
                  <a:cubicBezTo>
                    <a:pt x="12984" y="496570"/>
                    <a:pt x="4328" y="477520"/>
                    <a:pt x="1443" y="461010"/>
                  </a:cubicBezTo>
                  <a:cubicBezTo>
                    <a:pt x="0" y="444500"/>
                    <a:pt x="1443" y="422910"/>
                    <a:pt x="12984" y="408940"/>
                  </a:cubicBezTo>
                  <a:cubicBezTo>
                    <a:pt x="27411" y="389890"/>
                    <a:pt x="62035" y="368300"/>
                    <a:pt x="88003" y="365760"/>
                  </a:cubicBezTo>
                  <a:cubicBezTo>
                    <a:pt x="113971" y="364490"/>
                    <a:pt x="152923" y="381000"/>
                    <a:pt x="170235" y="396240"/>
                  </a:cubicBezTo>
                  <a:cubicBezTo>
                    <a:pt x="184662" y="410210"/>
                    <a:pt x="190433" y="430530"/>
                    <a:pt x="190433" y="447040"/>
                  </a:cubicBezTo>
                  <a:cubicBezTo>
                    <a:pt x="191875" y="463550"/>
                    <a:pt x="186105" y="483870"/>
                    <a:pt x="173121" y="497840"/>
                  </a:cubicBezTo>
                  <a:cubicBezTo>
                    <a:pt x="157251" y="514350"/>
                    <a:pt x="118299" y="532130"/>
                    <a:pt x="93774" y="533400"/>
                  </a:cubicBezTo>
                  <a:cubicBezTo>
                    <a:pt x="73576" y="533400"/>
                    <a:pt x="51936" y="527050"/>
                    <a:pt x="36067" y="514350"/>
                  </a:cubicBezTo>
                  <a:cubicBezTo>
                    <a:pt x="18755" y="500380"/>
                    <a:pt x="1443" y="464820"/>
                    <a:pt x="1443" y="443230"/>
                  </a:cubicBezTo>
                  <a:cubicBezTo>
                    <a:pt x="1443" y="424180"/>
                    <a:pt x="12984" y="406400"/>
                    <a:pt x="24526" y="393700"/>
                  </a:cubicBezTo>
                  <a:cubicBezTo>
                    <a:pt x="37510" y="381000"/>
                    <a:pt x="47608" y="375920"/>
                    <a:pt x="77904" y="367030"/>
                  </a:cubicBezTo>
                  <a:cubicBezTo>
                    <a:pt x="193318" y="335280"/>
                    <a:pt x="708352" y="313690"/>
                    <a:pt x="976689" y="300990"/>
                  </a:cubicBezTo>
                  <a:cubicBezTo>
                    <a:pt x="1195975" y="290830"/>
                    <a:pt x="1357554" y="298450"/>
                    <a:pt x="1572512" y="290830"/>
                  </a:cubicBezTo>
                  <a:cubicBezTo>
                    <a:pt x="1826422" y="281940"/>
                    <a:pt x="2073119" y="279400"/>
                    <a:pt x="2403491" y="248920"/>
                  </a:cubicBezTo>
                  <a:cubicBezTo>
                    <a:pt x="2896884" y="204470"/>
                    <a:pt x="4053906" y="0"/>
                    <a:pt x="4238568" y="7620"/>
                  </a:cubicBezTo>
                  <a:cubicBezTo>
                    <a:pt x="4270307" y="8890"/>
                    <a:pt x="4280406" y="10160"/>
                    <a:pt x="4296275" y="20320"/>
                  </a:cubicBezTo>
                  <a:cubicBezTo>
                    <a:pt x="4310702" y="29210"/>
                    <a:pt x="4326571" y="45720"/>
                    <a:pt x="4329457" y="62230"/>
                  </a:cubicBezTo>
                  <a:cubicBezTo>
                    <a:pt x="4333785" y="81280"/>
                    <a:pt x="4323686" y="114300"/>
                    <a:pt x="4310702" y="129540"/>
                  </a:cubicBezTo>
                  <a:cubicBezTo>
                    <a:pt x="4299161" y="142240"/>
                    <a:pt x="4258766" y="153670"/>
                    <a:pt x="4258766" y="15367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708471" y="6893715"/>
            <a:ext cx="343853" cy="1450658"/>
            <a:chOff x="0" y="0"/>
            <a:chExt cx="458470" cy="1934210"/>
          </a:xfrm>
        </p:grpSpPr>
        <p:sp>
          <p:nvSpPr>
            <p:cNvPr id="14" name="Freeform 14"/>
            <p:cNvSpPr/>
            <p:nvPr/>
          </p:nvSpPr>
          <p:spPr>
            <a:xfrm>
              <a:off x="49530" y="49530"/>
              <a:ext cx="356870" cy="1835150"/>
            </a:xfrm>
            <a:custGeom>
              <a:avLst/>
              <a:gdLst/>
              <a:ahLst/>
              <a:cxnLst/>
              <a:rect l="l" t="t" r="r" b="b"/>
              <a:pathLst>
                <a:path w="356870" h="1835150">
                  <a:moveTo>
                    <a:pt x="356870" y="95250"/>
                  </a:moveTo>
                  <a:cubicBezTo>
                    <a:pt x="224790" y="1400810"/>
                    <a:pt x="234950" y="1525270"/>
                    <a:pt x="215900" y="1628140"/>
                  </a:cubicBezTo>
                  <a:cubicBezTo>
                    <a:pt x="203200" y="1696720"/>
                    <a:pt x="185420" y="1761490"/>
                    <a:pt x="162560" y="1794510"/>
                  </a:cubicBezTo>
                  <a:cubicBezTo>
                    <a:pt x="149860" y="1813560"/>
                    <a:pt x="137160" y="1824990"/>
                    <a:pt x="118110" y="1830070"/>
                  </a:cubicBezTo>
                  <a:cubicBezTo>
                    <a:pt x="96520" y="1835150"/>
                    <a:pt x="57150" y="1832610"/>
                    <a:pt x="36830" y="1818640"/>
                  </a:cubicBezTo>
                  <a:cubicBezTo>
                    <a:pt x="17780" y="1804670"/>
                    <a:pt x="2540" y="1767840"/>
                    <a:pt x="1270" y="1744980"/>
                  </a:cubicBezTo>
                  <a:cubicBezTo>
                    <a:pt x="0" y="1725930"/>
                    <a:pt x="7620" y="1705610"/>
                    <a:pt x="20320" y="1692910"/>
                  </a:cubicBezTo>
                  <a:cubicBezTo>
                    <a:pt x="35560" y="1676400"/>
                    <a:pt x="71120" y="1658620"/>
                    <a:pt x="95250" y="1659890"/>
                  </a:cubicBezTo>
                  <a:cubicBezTo>
                    <a:pt x="119380" y="1662430"/>
                    <a:pt x="152400" y="1685290"/>
                    <a:pt x="165100" y="1704340"/>
                  </a:cubicBezTo>
                  <a:cubicBezTo>
                    <a:pt x="175260" y="1719580"/>
                    <a:pt x="177800" y="1741170"/>
                    <a:pt x="175260" y="1758950"/>
                  </a:cubicBezTo>
                  <a:cubicBezTo>
                    <a:pt x="172720" y="1776730"/>
                    <a:pt x="165100" y="1797050"/>
                    <a:pt x="149860" y="1809750"/>
                  </a:cubicBezTo>
                  <a:cubicBezTo>
                    <a:pt x="133350" y="1823720"/>
                    <a:pt x="93980" y="1835150"/>
                    <a:pt x="72390" y="1833880"/>
                  </a:cubicBezTo>
                  <a:cubicBezTo>
                    <a:pt x="53340" y="1831340"/>
                    <a:pt x="34290" y="1821180"/>
                    <a:pt x="22860" y="1805940"/>
                  </a:cubicBezTo>
                  <a:cubicBezTo>
                    <a:pt x="8890" y="1788160"/>
                    <a:pt x="2540" y="1756410"/>
                    <a:pt x="3810" y="1725930"/>
                  </a:cubicBezTo>
                  <a:cubicBezTo>
                    <a:pt x="5080" y="1686560"/>
                    <a:pt x="35560" y="1648460"/>
                    <a:pt x="45720" y="1592580"/>
                  </a:cubicBezTo>
                  <a:cubicBezTo>
                    <a:pt x="62230" y="1499870"/>
                    <a:pt x="53340" y="1380490"/>
                    <a:pt x="67310" y="1223010"/>
                  </a:cubicBezTo>
                  <a:cubicBezTo>
                    <a:pt x="92710" y="943610"/>
                    <a:pt x="157480" y="190500"/>
                    <a:pt x="203200" y="62230"/>
                  </a:cubicBezTo>
                  <a:cubicBezTo>
                    <a:pt x="213360" y="34290"/>
                    <a:pt x="219710" y="26670"/>
                    <a:pt x="233680" y="16510"/>
                  </a:cubicBezTo>
                  <a:cubicBezTo>
                    <a:pt x="247650" y="5080"/>
                    <a:pt x="270510" y="0"/>
                    <a:pt x="287020" y="1270"/>
                  </a:cubicBezTo>
                  <a:cubicBezTo>
                    <a:pt x="304800" y="2540"/>
                    <a:pt x="325120" y="11430"/>
                    <a:pt x="336550" y="25400"/>
                  </a:cubicBezTo>
                  <a:cubicBezTo>
                    <a:pt x="350520" y="40640"/>
                    <a:pt x="356870" y="95250"/>
                    <a:pt x="356870" y="95250"/>
                  </a:cubicBezTo>
                </a:path>
              </a:pathLst>
            </a:custGeom>
            <a:solidFill>
              <a:srgbClr val="56467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258817" y="2415196"/>
            <a:ext cx="4000483" cy="1298151"/>
            <a:chOff x="0" y="0"/>
            <a:chExt cx="1053625" cy="3419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53625" cy="341900"/>
            </a:xfrm>
            <a:custGeom>
              <a:avLst/>
              <a:gdLst/>
              <a:ahLst/>
              <a:cxnLst/>
              <a:rect l="l" t="t" r="r" b="b"/>
              <a:pathLst>
                <a:path w="1053625" h="341900">
                  <a:moveTo>
                    <a:pt x="50316" y="0"/>
                  </a:moveTo>
                  <a:lnTo>
                    <a:pt x="1003309" y="0"/>
                  </a:lnTo>
                  <a:cubicBezTo>
                    <a:pt x="1016654" y="0"/>
                    <a:pt x="1029452" y="5301"/>
                    <a:pt x="1038888" y="14737"/>
                  </a:cubicBezTo>
                  <a:cubicBezTo>
                    <a:pt x="1048324" y="24173"/>
                    <a:pt x="1053625" y="36972"/>
                    <a:pt x="1053625" y="50316"/>
                  </a:cubicBezTo>
                  <a:lnTo>
                    <a:pt x="1053625" y="291583"/>
                  </a:lnTo>
                  <a:cubicBezTo>
                    <a:pt x="1053625" y="304928"/>
                    <a:pt x="1048324" y="317726"/>
                    <a:pt x="1038888" y="327162"/>
                  </a:cubicBezTo>
                  <a:cubicBezTo>
                    <a:pt x="1029452" y="336599"/>
                    <a:pt x="1016654" y="341900"/>
                    <a:pt x="1003309" y="341900"/>
                  </a:cubicBezTo>
                  <a:lnTo>
                    <a:pt x="50316" y="341900"/>
                  </a:lnTo>
                  <a:cubicBezTo>
                    <a:pt x="36972" y="341900"/>
                    <a:pt x="24173" y="336599"/>
                    <a:pt x="14737" y="327162"/>
                  </a:cubicBezTo>
                  <a:cubicBezTo>
                    <a:pt x="5301" y="317726"/>
                    <a:pt x="0" y="304928"/>
                    <a:pt x="0" y="291583"/>
                  </a:cubicBezTo>
                  <a:lnTo>
                    <a:pt x="0" y="50316"/>
                  </a:lnTo>
                  <a:cubicBezTo>
                    <a:pt x="0" y="36972"/>
                    <a:pt x="5301" y="24173"/>
                    <a:pt x="14737" y="14737"/>
                  </a:cubicBezTo>
                  <a:cubicBezTo>
                    <a:pt x="24173" y="5301"/>
                    <a:pt x="36972" y="0"/>
                    <a:pt x="50316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9774B3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1053625" cy="399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5211006" y="392371"/>
            <a:ext cx="7865988" cy="86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ACTIVITY 2: In your pairs, write down five adjectives to describe a real-life hero. 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6932196" y="8257106"/>
            <a:ext cx="4240255" cy="1392503"/>
            <a:chOff x="0" y="0"/>
            <a:chExt cx="1116775" cy="36675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16775" cy="366750"/>
            </a:xfrm>
            <a:custGeom>
              <a:avLst/>
              <a:gdLst/>
              <a:ahLst/>
              <a:cxnLst/>
              <a:rect l="l" t="t" r="r" b="b"/>
              <a:pathLst>
                <a:path w="1116775" h="366750">
                  <a:moveTo>
                    <a:pt x="47471" y="0"/>
                  </a:moveTo>
                  <a:lnTo>
                    <a:pt x="1069304" y="0"/>
                  </a:lnTo>
                  <a:cubicBezTo>
                    <a:pt x="1081894" y="0"/>
                    <a:pt x="1093968" y="5001"/>
                    <a:pt x="1102871" y="13904"/>
                  </a:cubicBezTo>
                  <a:cubicBezTo>
                    <a:pt x="1111773" y="22807"/>
                    <a:pt x="1116775" y="34881"/>
                    <a:pt x="1116775" y="47471"/>
                  </a:cubicBezTo>
                  <a:lnTo>
                    <a:pt x="1116775" y="319279"/>
                  </a:lnTo>
                  <a:cubicBezTo>
                    <a:pt x="1116775" y="345496"/>
                    <a:pt x="1095521" y="366750"/>
                    <a:pt x="1069304" y="366750"/>
                  </a:cubicBezTo>
                  <a:lnTo>
                    <a:pt x="47471" y="366750"/>
                  </a:lnTo>
                  <a:cubicBezTo>
                    <a:pt x="21254" y="366750"/>
                    <a:pt x="0" y="345496"/>
                    <a:pt x="0" y="319279"/>
                  </a:cubicBezTo>
                  <a:lnTo>
                    <a:pt x="0" y="47471"/>
                  </a:lnTo>
                  <a:cubicBezTo>
                    <a:pt x="0" y="21254"/>
                    <a:pt x="21254" y="0"/>
                    <a:pt x="4747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9774B3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57150"/>
              <a:ext cx="1116775" cy="423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3655910" y="6231494"/>
            <a:ext cx="3838810" cy="1367413"/>
            <a:chOff x="0" y="0"/>
            <a:chExt cx="1011044" cy="36014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011044" cy="360142"/>
            </a:xfrm>
            <a:custGeom>
              <a:avLst/>
              <a:gdLst/>
              <a:ahLst/>
              <a:cxnLst/>
              <a:rect l="l" t="t" r="r" b="b"/>
              <a:pathLst>
                <a:path w="1011044" h="360142">
                  <a:moveTo>
                    <a:pt x="52436" y="0"/>
                  </a:moveTo>
                  <a:lnTo>
                    <a:pt x="958609" y="0"/>
                  </a:lnTo>
                  <a:cubicBezTo>
                    <a:pt x="972516" y="0"/>
                    <a:pt x="985853" y="5524"/>
                    <a:pt x="995687" y="15358"/>
                  </a:cubicBezTo>
                  <a:cubicBezTo>
                    <a:pt x="1005520" y="25192"/>
                    <a:pt x="1011044" y="38529"/>
                    <a:pt x="1011044" y="52436"/>
                  </a:cubicBezTo>
                  <a:lnTo>
                    <a:pt x="1011044" y="307706"/>
                  </a:lnTo>
                  <a:cubicBezTo>
                    <a:pt x="1011044" y="336666"/>
                    <a:pt x="987568" y="360142"/>
                    <a:pt x="958609" y="360142"/>
                  </a:cubicBezTo>
                  <a:lnTo>
                    <a:pt x="52436" y="360142"/>
                  </a:lnTo>
                  <a:cubicBezTo>
                    <a:pt x="23476" y="360142"/>
                    <a:pt x="0" y="336666"/>
                    <a:pt x="0" y="307706"/>
                  </a:cubicBezTo>
                  <a:lnTo>
                    <a:pt x="0" y="52436"/>
                  </a:lnTo>
                  <a:cubicBezTo>
                    <a:pt x="0" y="23476"/>
                    <a:pt x="23476" y="0"/>
                    <a:pt x="52436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9774B3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57150"/>
              <a:ext cx="1011044" cy="4172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646957" y="3048458"/>
            <a:ext cx="3675722" cy="1329778"/>
            <a:chOff x="0" y="0"/>
            <a:chExt cx="968092" cy="35023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68091" cy="350230"/>
            </a:xfrm>
            <a:custGeom>
              <a:avLst/>
              <a:gdLst/>
              <a:ahLst/>
              <a:cxnLst/>
              <a:rect l="l" t="t" r="r" b="b"/>
              <a:pathLst>
                <a:path w="968091" h="350230">
                  <a:moveTo>
                    <a:pt x="54762" y="0"/>
                  </a:moveTo>
                  <a:lnTo>
                    <a:pt x="913330" y="0"/>
                  </a:lnTo>
                  <a:cubicBezTo>
                    <a:pt x="927853" y="0"/>
                    <a:pt x="941782" y="5770"/>
                    <a:pt x="952052" y="16039"/>
                  </a:cubicBezTo>
                  <a:cubicBezTo>
                    <a:pt x="962322" y="26309"/>
                    <a:pt x="968091" y="40238"/>
                    <a:pt x="968091" y="54762"/>
                  </a:cubicBezTo>
                  <a:lnTo>
                    <a:pt x="968091" y="295468"/>
                  </a:lnTo>
                  <a:cubicBezTo>
                    <a:pt x="968091" y="309991"/>
                    <a:pt x="962322" y="323920"/>
                    <a:pt x="952052" y="334190"/>
                  </a:cubicBezTo>
                  <a:cubicBezTo>
                    <a:pt x="941782" y="344460"/>
                    <a:pt x="927853" y="350230"/>
                    <a:pt x="913330" y="350230"/>
                  </a:cubicBezTo>
                  <a:lnTo>
                    <a:pt x="54762" y="350230"/>
                  </a:lnTo>
                  <a:cubicBezTo>
                    <a:pt x="40238" y="350230"/>
                    <a:pt x="26309" y="344460"/>
                    <a:pt x="16039" y="334190"/>
                  </a:cubicBezTo>
                  <a:cubicBezTo>
                    <a:pt x="5770" y="323920"/>
                    <a:pt x="0" y="309991"/>
                    <a:pt x="0" y="295468"/>
                  </a:cubicBezTo>
                  <a:lnTo>
                    <a:pt x="0" y="54762"/>
                  </a:lnTo>
                  <a:cubicBezTo>
                    <a:pt x="0" y="40238"/>
                    <a:pt x="5770" y="26309"/>
                    <a:pt x="16039" y="16039"/>
                  </a:cubicBezTo>
                  <a:cubicBezTo>
                    <a:pt x="26309" y="5770"/>
                    <a:pt x="40238" y="0"/>
                    <a:pt x="54762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9774B3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57150"/>
              <a:ext cx="968092" cy="4073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646957" y="6133856"/>
            <a:ext cx="3855020" cy="1366154"/>
            <a:chOff x="0" y="0"/>
            <a:chExt cx="1015314" cy="35981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015314" cy="359810"/>
            </a:xfrm>
            <a:custGeom>
              <a:avLst/>
              <a:gdLst/>
              <a:ahLst/>
              <a:cxnLst/>
              <a:rect l="l" t="t" r="r" b="b"/>
              <a:pathLst>
                <a:path w="1015314" h="359810">
                  <a:moveTo>
                    <a:pt x="52215" y="0"/>
                  </a:moveTo>
                  <a:lnTo>
                    <a:pt x="963099" y="0"/>
                  </a:lnTo>
                  <a:cubicBezTo>
                    <a:pt x="991936" y="0"/>
                    <a:pt x="1015314" y="23377"/>
                    <a:pt x="1015314" y="52215"/>
                  </a:cubicBezTo>
                  <a:lnTo>
                    <a:pt x="1015314" y="307595"/>
                  </a:lnTo>
                  <a:cubicBezTo>
                    <a:pt x="1015314" y="336433"/>
                    <a:pt x="991936" y="359810"/>
                    <a:pt x="963099" y="359810"/>
                  </a:cubicBezTo>
                  <a:lnTo>
                    <a:pt x="52215" y="359810"/>
                  </a:lnTo>
                  <a:cubicBezTo>
                    <a:pt x="23377" y="359810"/>
                    <a:pt x="0" y="336433"/>
                    <a:pt x="0" y="307595"/>
                  </a:cubicBezTo>
                  <a:lnTo>
                    <a:pt x="0" y="52215"/>
                  </a:lnTo>
                  <a:cubicBezTo>
                    <a:pt x="0" y="23377"/>
                    <a:pt x="23377" y="0"/>
                    <a:pt x="5221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9774B3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57150"/>
              <a:ext cx="1015314" cy="4169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903594" y="3871588"/>
            <a:ext cx="7384406" cy="6415412"/>
          </a:xfrm>
          <a:custGeom>
            <a:avLst/>
            <a:gdLst/>
            <a:ahLst/>
            <a:cxnLst/>
            <a:rect l="l" t="t" r="r" b="b"/>
            <a:pathLst>
              <a:path w="7384406" h="6415412">
                <a:moveTo>
                  <a:pt x="0" y="0"/>
                </a:moveTo>
                <a:lnTo>
                  <a:pt x="7384406" y="0"/>
                </a:lnTo>
                <a:lnTo>
                  <a:pt x="7384406" y="6415412"/>
                </a:lnTo>
                <a:lnTo>
                  <a:pt x="0" y="64154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312" t="-93923" b="-8385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12464055" y="97131"/>
            <a:ext cx="5293184" cy="3907332"/>
          </a:xfrm>
          <a:custGeom>
            <a:avLst/>
            <a:gdLst/>
            <a:ahLst/>
            <a:cxnLst/>
            <a:rect l="l" t="t" r="r" b="b"/>
            <a:pathLst>
              <a:path w="5293184" h="3907332">
                <a:moveTo>
                  <a:pt x="5293184" y="0"/>
                </a:moveTo>
                <a:lnTo>
                  <a:pt x="0" y="0"/>
                </a:lnTo>
                <a:lnTo>
                  <a:pt x="0" y="3907333"/>
                </a:lnTo>
                <a:lnTo>
                  <a:pt x="5293184" y="3907333"/>
                </a:lnTo>
                <a:lnTo>
                  <a:pt x="5293184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386531" y="1873660"/>
            <a:ext cx="9489358" cy="6739091"/>
            <a:chOff x="0" y="0"/>
            <a:chExt cx="2499255" cy="177490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99255" cy="1774905"/>
            </a:xfrm>
            <a:custGeom>
              <a:avLst/>
              <a:gdLst/>
              <a:ahLst/>
              <a:cxnLst/>
              <a:rect l="l" t="t" r="r" b="b"/>
              <a:pathLst>
                <a:path w="2499255" h="1774905">
                  <a:moveTo>
                    <a:pt x="41608" y="0"/>
                  </a:moveTo>
                  <a:lnTo>
                    <a:pt x="2457646" y="0"/>
                  </a:lnTo>
                  <a:cubicBezTo>
                    <a:pt x="2468682" y="0"/>
                    <a:pt x="2479265" y="4384"/>
                    <a:pt x="2487068" y="12187"/>
                  </a:cubicBezTo>
                  <a:cubicBezTo>
                    <a:pt x="2494871" y="19990"/>
                    <a:pt x="2499255" y="30573"/>
                    <a:pt x="2499255" y="41608"/>
                  </a:cubicBezTo>
                  <a:lnTo>
                    <a:pt x="2499255" y="1733296"/>
                  </a:lnTo>
                  <a:cubicBezTo>
                    <a:pt x="2499255" y="1756276"/>
                    <a:pt x="2480626" y="1774905"/>
                    <a:pt x="2457646" y="1774905"/>
                  </a:cubicBezTo>
                  <a:lnTo>
                    <a:pt x="41608" y="1774905"/>
                  </a:lnTo>
                  <a:cubicBezTo>
                    <a:pt x="30573" y="1774905"/>
                    <a:pt x="19990" y="1770521"/>
                    <a:pt x="12187" y="1762718"/>
                  </a:cubicBezTo>
                  <a:cubicBezTo>
                    <a:pt x="4384" y="1754915"/>
                    <a:pt x="0" y="1744331"/>
                    <a:pt x="0" y="1733296"/>
                  </a:cubicBezTo>
                  <a:lnTo>
                    <a:pt x="0" y="41608"/>
                  </a:lnTo>
                  <a:cubicBezTo>
                    <a:pt x="0" y="30573"/>
                    <a:pt x="4384" y="19990"/>
                    <a:pt x="12187" y="12187"/>
                  </a:cubicBezTo>
                  <a:cubicBezTo>
                    <a:pt x="19990" y="4384"/>
                    <a:pt x="30573" y="0"/>
                    <a:pt x="41608" y="0"/>
                  </a:cubicBezTo>
                  <a:close/>
                </a:path>
              </a:pathLst>
            </a:custGeom>
            <a:solidFill>
              <a:srgbClr val="F0E8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499255" cy="18225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019130" y="-83844"/>
            <a:ext cx="6249739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LEARN!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4963" y="2354826"/>
            <a:ext cx="8367419" cy="64279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99"/>
              </a:lnSpc>
            </a:pPr>
            <a:r>
              <a:rPr lang="en-US" sz="2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LIVING KIDNEY DONATION?</a:t>
            </a:r>
          </a:p>
          <a:p>
            <a:pPr algn="just">
              <a:lnSpc>
                <a:spcPts val="4199"/>
              </a:lnSpc>
            </a:pPr>
            <a:r>
              <a:rPr lang="en-US" sz="2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 </a:t>
            </a:r>
          </a:p>
          <a:p>
            <a:pPr algn="just">
              <a:lnSpc>
                <a:spcPts val="4199"/>
              </a:lnSpc>
            </a:pPr>
            <a:r>
              <a:rPr lang="en-US" sz="29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This is when a living person gives one of their healthy kidneys to someone whose kidneys are not working very well.</a:t>
            </a:r>
          </a:p>
          <a:p>
            <a:pPr algn="just">
              <a:lnSpc>
                <a:spcPts val="4199"/>
              </a:lnSpc>
            </a:pPr>
            <a:endParaRPr lang="en-US" sz="2999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4199"/>
              </a:lnSpc>
            </a:pPr>
            <a:r>
              <a:rPr lang="en-US" sz="29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The person who donates their kidney is called a </a:t>
            </a:r>
            <a:r>
              <a:rPr lang="en-US" sz="2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donor</a:t>
            </a:r>
            <a:r>
              <a:rPr lang="en-US" sz="29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. Usually, a donor is a close family, friend or relative of the person who needs a kidney transplant.</a:t>
            </a:r>
          </a:p>
          <a:p>
            <a:pPr algn="just">
              <a:lnSpc>
                <a:spcPts val="4199"/>
              </a:lnSpc>
            </a:pPr>
            <a:endParaRPr lang="en-US" sz="2999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4199"/>
              </a:lnSpc>
              <a:spcBef>
                <a:spcPct val="0"/>
              </a:spcBef>
            </a:pPr>
            <a:endParaRPr lang="en-US" sz="2999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062640" y="1124640"/>
            <a:ext cx="4096013" cy="1498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77"/>
              </a:lnSpc>
            </a:pPr>
            <a:r>
              <a:rPr lang="en-US" sz="2841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My mum is a living Kidney donor and a real life hero!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68534" y="258722"/>
            <a:ext cx="6249739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LEARN!</a:t>
            </a:r>
          </a:p>
        </p:txBody>
      </p:sp>
      <p:sp>
        <p:nvSpPr>
          <p:cNvPr id="3" name="Freeform 3"/>
          <p:cNvSpPr/>
          <p:nvPr/>
        </p:nvSpPr>
        <p:spPr>
          <a:xfrm>
            <a:off x="14008988" y="2160792"/>
            <a:ext cx="4279012" cy="8126208"/>
          </a:xfrm>
          <a:custGeom>
            <a:avLst/>
            <a:gdLst/>
            <a:ahLst/>
            <a:cxnLst/>
            <a:rect l="l" t="t" r="r" b="b"/>
            <a:pathLst>
              <a:path w="4279012" h="8126208">
                <a:moveTo>
                  <a:pt x="0" y="0"/>
                </a:moveTo>
                <a:lnTo>
                  <a:pt x="4279012" y="0"/>
                </a:lnTo>
                <a:lnTo>
                  <a:pt x="4279012" y="8126208"/>
                </a:lnTo>
                <a:lnTo>
                  <a:pt x="0" y="81262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2001" t="-54135" r="-35681" b="-25876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502674" y="1969984"/>
            <a:ext cx="8641326" cy="6687165"/>
            <a:chOff x="0" y="0"/>
            <a:chExt cx="2275905" cy="176122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75905" cy="1761229"/>
            </a:xfrm>
            <a:custGeom>
              <a:avLst/>
              <a:gdLst/>
              <a:ahLst/>
              <a:cxnLst/>
              <a:rect l="l" t="t" r="r" b="b"/>
              <a:pathLst>
                <a:path w="2275905" h="1761229">
                  <a:moveTo>
                    <a:pt x="45692" y="0"/>
                  </a:moveTo>
                  <a:lnTo>
                    <a:pt x="2230213" y="0"/>
                  </a:lnTo>
                  <a:cubicBezTo>
                    <a:pt x="2242331" y="0"/>
                    <a:pt x="2253953" y="4814"/>
                    <a:pt x="2262522" y="13383"/>
                  </a:cubicBezTo>
                  <a:cubicBezTo>
                    <a:pt x="2271091" y="21952"/>
                    <a:pt x="2275905" y="33574"/>
                    <a:pt x="2275905" y="45692"/>
                  </a:cubicBezTo>
                  <a:lnTo>
                    <a:pt x="2275905" y="1715537"/>
                  </a:lnTo>
                  <a:cubicBezTo>
                    <a:pt x="2275905" y="1727655"/>
                    <a:pt x="2271091" y="1739277"/>
                    <a:pt x="2262522" y="1747846"/>
                  </a:cubicBezTo>
                  <a:cubicBezTo>
                    <a:pt x="2253953" y="1756415"/>
                    <a:pt x="2242331" y="1761229"/>
                    <a:pt x="2230213" y="1761229"/>
                  </a:cubicBezTo>
                  <a:lnTo>
                    <a:pt x="45692" y="1761229"/>
                  </a:lnTo>
                  <a:cubicBezTo>
                    <a:pt x="33574" y="1761229"/>
                    <a:pt x="21952" y="1756415"/>
                    <a:pt x="13383" y="1747846"/>
                  </a:cubicBezTo>
                  <a:cubicBezTo>
                    <a:pt x="4814" y="1739277"/>
                    <a:pt x="0" y="1727655"/>
                    <a:pt x="0" y="1715537"/>
                  </a:cubicBezTo>
                  <a:lnTo>
                    <a:pt x="0" y="45692"/>
                  </a:lnTo>
                  <a:cubicBezTo>
                    <a:pt x="0" y="33574"/>
                    <a:pt x="4814" y="21952"/>
                    <a:pt x="13383" y="13383"/>
                  </a:cubicBezTo>
                  <a:cubicBezTo>
                    <a:pt x="21952" y="4814"/>
                    <a:pt x="33574" y="0"/>
                    <a:pt x="45692" y="0"/>
                  </a:cubicBezTo>
                  <a:close/>
                </a:path>
              </a:pathLst>
            </a:custGeom>
            <a:solidFill>
              <a:srgbClr val="DE0046">
                <a:alpha val="2078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275905" cy="18088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10943" y="2261938"/>
            <a:ext cx="8053954" cy="5946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76"/>
              </a:lnSpc>
              <a:spcBef>
                <a:spcPct val="0"/>
              </a:spcBef>
            </a:pP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a KIDNEY TRANSPLANT?</a:t>
            </a:r>
          </a:p>
          <a:p>
            <a:pPr algn="just">
              <a:lnSpc>
                <a:spcPts val="4376"/>
              </a:lnSpc>
              <a:spcBef>
                <a:spcPct val="0"/>
              </a:spcBef>
            </a:pPr>
            <a:endParaRPr lang="en-US" sz="3000" b="1" dirty="0">
              <a:solidFill>
                <a:srgbClr val="000000">
                  <a:alpha val="83922"/>
                </a:srgbClr>
              </a:solidFill>
              <a:latin typeface="Century Gothic" panose="020B0502020202020204" pitchFamily="34" charset="0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4376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A</a:t>
            </a: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 kidney transplant</a:t>
            </a: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is the special surgery that is carried out to replace a diseased or damaged kidney with a healthy kidney (from a donor). </a:t>
            </a:r>
          </a:p>
          <a:p>
            <a:pPr algn="just">
              <a:lnSpc>
                <a:spcPts val="4376"/>
              </a:lnSpc>
              <a:spcBef>
                <a:spcPct val="0"/>
              </a:spcBef>
            </a:pPr>
            <a:endParaRPr lang="en-US" sz="3000" dirty="0">
              <a:solidFill>
                <a:srgbClr val="000000">
                  <a:alpha val="83922"/>
                </a:srgbClr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4376"/>
              </a:lnSpc>
              <a:spcBef>
                <a:spcPct val="0"/>
              </a:spcBef>
            </a:pP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A kidney transplant can help someone lead a better life and live for longer.</a:t>
            </a:r>
            <a:endParaRPr lang="en-US" sz="3000" b="1" dirty="0">
              <a:solidFill>
                <a:srgbClr val="D33030">
                  <a:alpha val="83922"/>
                </a:srgbClr>
              </a:solidFill>
              <a:latin typeface="Century Gothic" panose="020B0502020202020204" pitchFamily="34" charset="0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3487"/>
              </a:lnSpc>
              <a:spcBef>
                <a:spcPct val="0"/>
              </a:spcBef>
            </a:pPr>
            <a:endParaRPr lang="en-US" sz="2491" b="1" dirty="0">
              <a:solidFill>
                <a:srgbClr val="D33030">
                  <a:alpha val="83922"/>
                </a:srgbClr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3487"/>
              </a:lnSpc>
              <a:spcBef>
                <a:spcPct val="0"/>
              </a:spcBef>
            </a:pPr>
            <a:endParaRPr lang="en-US" sz="2491" b="1" dirty="0">
              <a:solidFill>
                <a:srgbClr val="D33030">
                  <a:alpha val="83922"/>
                </a:srgbClr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9375025" y="2160792"/>
            <a:ext cx="4919636" cy="3631586"/>
          </a:xfrm>
          <a:custGeom>
            <a:avLst/>
            <a:gdLst/>
            <a:ahLst/>
            <a:cxnLst/>
            <a:rect l="l" t="t" r="r" b="b"/>
            <a:pathLst>
              <a:path w="4919636" h="3631586">
                <a:moveTo>
                  <a:pt x="0" y="0"/>
                </a:moveTo>
                <a:lnTo>
                  <a:pt x="4919636" y="0"/>
                </a:lnTo>
                <a:lnTo>
                  <a:pt x="4919636" y="3631586"/>
                </a:lnTo>
                <a:lnTo>
                  <a:pt x="0" y="36315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0223331" y="3103135"/>
            <a:ext cx="3223023" cy="1659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93"/>
              </a:lnSpc>
            </a:pPr>
            <a:r>
              <a:rPr lang="en-US" sz="2352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My Aunty had a successful kidney transplant!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80825" y="125345"/>
            <a:ext cx="6249739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LEARN!</a:t>
            </a:r>
          </a:p>
        </p:txBody>
      </p:sp>
      <p:sp>
        <p:nvSpPr>
          <p:cNvPr id="3" name="Freeform 3"/>
          <p:cNvSpPr/>
          <p:nvPr/>
        </p:nvSpPr>
        <p:spPr>
          <a:xfrm>
            <a:off x="8597043" y="1636000"/>
            <a:ext cx="3739970" cy="2760778"/>
          </a:xfrm>
          <a:custGeom>
            <a:avLst/>
            <a:gdLst/>
            <a:ahLst/>
            <a:cxnLst/>
            <a:rect l="l" t="t" r="r" b="b"/>
            <a:pathLst>
              <a:path w="3739970" h="2760778">
                <a:moveTo>
                  <a:pt x="0" y="0"/>
                </a:moveTo>
                <a:lnTo>
                  <a:pt x="3739970" y="0"/>
                </a:lnTo>
                <a:lnTo>
                  <a:pt x="3739970" y="2760778"/>
                </a:lnTo>
                <a:lnTo>
                  <a:pt x="0" y="27607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0738941" y="1757907"/>
            <a:ext cx="7549059" cy="8315394"/>
          </a:xfrm>
          <a:custGeom>
            <a:avLst/>
            <a:gdLst/>
            <a:ahLst/>
            <a:cxnLst/>
            <a:rect l="l" t="t" r="r" b="b"/>
            <a:pathLst>
              <a:path w="7549059" h="8315394">
                <a:moveTo>
                  <a:pt x="0" y="0"/>
                </a:moveTo>
                <a:lnTo>
                  <a:pt x="7549059" y="0"/>
                </a:lnTo>
                <a:lnTo>
                  <a:pt x="7549059" y="8315395"/>
                </a:lnTo>
                <a:lnTo>
                  <a:pt x="0" y="83153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983" t="-37311" r="-12813" b="-104380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863756" y="3308638"/>
            <a:ext cx="7623012" cy="5006829"/>
            <a:chOff x="0" y="0"/>
            <a:chExt cx="2207929" cy="122037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07929" cy="1220374"/>
            </a:xfrm>
            <a:custGeom>
              <a:avLst/>
              <a:gdLst/>
              <a:ahLst/>
              <a:cxnLst/>
              <a:rect l="l" t="t" r="r" b="b"/>
              <a:pathLst>
                <a:path w="2207929" h="1220374">
                  <a:moveTo>
                    <a:pt x="47099" y="0"/>
                  </a:moveTo>
                  <a:lnTo>
                    <a:pt x="2160830" y="0"/>
                  </a:lnTo>
                  <a:cubicBezTo>
                    <a:pt x="2186842" y="0"/>
                    <a:pt x="2207929" y="21087"/>
                    <a:pt x="2207929" y="47099"/>
                  </a:cubicBezTo>
                  <a:lnTo>
                    <a:pt x="2207929" y="1173275"/>
                  </a:lnTo>
                  <a:cubicBezTo>
                    <a:pt x="2207929" y="1185766"/>
                    <a:pt x="2202967" y="1197746"/>
                    <a:pt x="2194134" y="1206579"/>
                  </a:cubicBezTo>
                  <a:cubicBezTo>
                    <a:pt x="2185301" y="1215411"/>
                    <a:pt x="2173321" y="1220374"/>
                    <a:pt x="2160830" y="1220374"/>
                  </a:cubicBezTo>
                  <a:lnTo>
                    <a:pt x="47099" y="1220374"/>
                  </a:lnTo>
                  <a:cubicBezTo>
                    <a:pt x="34607" y="1220374"/>
                    <a:pt x="22628" y="1215411"/>
                    <a:pt x="13795" y="1206579"/>
                  </a:cubicBezTo>
                  <a:cubicBezTo>
                    <a:pt x="4962" y="1197746"/>
                    <a:pt x="0" y="1185766"/>
                    <a:pt x="0" y="1173275"/>
                  </a:cubicBezTo>
                  <a:lnTo>
                    <a:pt x="0" y="47099"/>
                  </a:lnTo>
                  <a:cubicBezTo>
                    <a:pt x="0" y="34607"/>
                    <a:pt x="4962" y="22628"/>
                    <a:pt x="13795" y="13795"/>
                  </a:cubicBezTo>
                  <a:cubicBezTo>
                    <a:pt x="22628" y="4962"/>
                    <a:pt x="34607" y="0"/>
                    <a:pt x="47099" y="0"/>
                  </a:cubicBezTo>
                  <a:close/>
                </a:path>
              </a:pathLst>
            </a:custGeom>
            <a:solidFill>
              <a:srgbClr val="F9CF67">
                <a:alpha val="2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2207929" cy="12679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019587" y="2003852"/>
            <a:ext cx="2894882" cy="17680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43"/>
              </a:lnSpc>
            </a:pPr>
            <a:endParaRPr dirty="0"/>
          </a:p>
          <a:p>
            <a:pPr algn="ctr">
              <a:lnSpc>
                <a:spcPts val="2843"/>
              </a:lnSpc>
            </a:pPr>
            <a:r>
              <a:rPr lang="en-US" sz="2031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My sister’s kidney was the right match for me, </a:t>
            </a:r>
          </a:p>
          <a:p>
            <a:pPr algn="ctr">
              <a:lnSpc>
                <a:spcPts val="2843"/>
              </a:lnSpc>
              <a:spcBef>
                <a:spcPct val="0"/>
              </a:spcBef>
            </a:pPr>
            <a:endParaRPr lang="en-US" sz="2031" dirty="0">
              <a:solidFill>
                <a:srgbClr val="000000"/>
              </a:solidFill>
              <a:latin typeface="Comica"/>
              <a:ea typeface="Comica"/>
              <a:cs typeface="Comica"/>
              <a:sym typeface="Comica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41960" y="3837837"/>
            <a:ext cx="6866603" cy="44688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</a:pP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the easiest way to find a matching donor?</a:t>
            </a:r>
          </a:p>
          <a:p>
            <a:pPr algn="just">
              <a:lnSpc>
                <a:spcPts val="3919"/>
              </a:lnSpc>
            </a:pPr>
            <a:endParaRPr lang="en-US" sz="3000" b="1" dirty="0">
              <a:solidFill>
                <a:srgbClr val="000000">
                  <a:alpha val="83922"/>
                </a:srgbClr>
              </a:solidFill>
              <a:latin typeface="Century Gothic" panose="020B0502020202020204" pitchFamily="34" charset="0"/>
              <a:ea typeface="Canva Sans Bold"/>
              <a:cs typeface="Canva Sans Bold"/>
              <a:sym typeface="Canva Sans Bold"/>
            </a:endParaRPr>
          </a:p>
          <a:p>
            <a:pPr algn="just">
              <a:lnSpc>
                <a:spcPts val="3919"/>
              </a:lnSpc>
            </a:pP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It is most likely that you will find a  suitably matched donor from a </a:t>
            </a: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close family member</a:t>
            </a: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or someone who is from the </a:t>
            </a:r>
            <a:r>
              <a:rPr lang="en-US" sz="3000" b="1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same ethnic minority</a:t>
            </a:r>
            <a:r>
              <a:rPr lang="en-US" sz="3000" dirty="0">
                <a:solidFill>
                  <a:srgbClr val="000000">
                    <a:alpha val="83922"/>
                  </a:srgbClr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as yourself.</a:t>
            </a:r>
          </a:p>
          <a:p>
            <a:pPr algn="just">
              <a:lnSpc>
                <a:spcPts val="3919"/>
              </a:lnSpc>
              <a:spcBef>
                <a:spcPct val="0"/>
              </a:spcBef>
            </a:pPr>
            <a:endParaRPr lang="en-US" sz="2799" dirty="0">
              <a:solidFill>
                <a:srgbClr val="000000">
                  <a:alpha val="83922"/>
                </a:srgbClr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2272884"/>
            <a:ext cx="6966422" cy="8136871"/>
          </a:xfrm>
          <a:custGeom>
            <a:avLst/>
            <a:gdLst/>
            <a:ahLst/>
            <a:cxnLst/>
            <a:rect l="l" t="t" r="r" b="b"/>
            <a:pathLst>
              <a:path w="6966422" h="8136871">
                <a:moveTo>
                  <a:pt x="6966422" y="0"/>
                </a:moveTo>
                <a:lnTo>
                  <a:pt x="0" y="0"/>
                </a:lnTo>
                <a:lnTo>
                  <a:pt x="0" y="8136871"/>
                </a:lnTo>
                <a:lnTo>
                  <a:pt x="6966422" y="8136871"/>
                </a:lnTo>
                <a:lnTo>
                  <a:pt x="6966422" y="0"/>
                </a:lnTo>
                <a:close/>
              </a:path>
            </a:pathLst>
          </a:custGeom>
          <a:blipFill>
            <a:blip r:embed="rId3"/>
            <a:stretch>
              <a:fillRect l="-19224" t="-44674" b="-7662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8035294" y="1755928"/>
            <a:ext cx="8800351" cy="6496259"/>
          </a:xfrm>
          <a:custGeom>
            <a:avLst/>
            <a:gdLst/>
            <a:ahLst/>
            <a:cxnLst/>
            <a:rect l="l" t="t" r="r" b="b"/>
            <a:pathLst>
              <a:path w="8800351" h="6496259">
                <a:moveTo>
                  <a:pt x="8800350" y="0"/>
                </a:moveTo>
                <a:lnTo>
                  <a:pt x="0" y="0"/>
                </a:lnTo>
                <a:lnTo>
                  <a:pt x="0" y="6496259"/>
                </a:lnTo>
                <a:lnTo>
                  <a:pt x="8800350" y="6496259"/>
                </a:lnTo>
                <a:lnTo>
                  <a:pt x="8800350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5697043" y="-23956"/>
            <a:ext cx="7425110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DISCUSS!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796215" y="2696770"/>
            <a:ext cx="7278508" cy="4233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3"/>
              </a:lnSpc>
            </a:pPr>
            <a:r>
              <a:rPr lang="en-US" sz="3952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Hmmm... </a:t>
            </a:r>
          </a:p>
          <a:p>
            <a:pPr algn="ctr">
              <a:lnSpc>
                <a:spcPts val="5533"/>
              </a:lnSpc>
            </a:pPr>
            <a:r>
              <a:rPr lang="en-US" sz="3952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I wonder why someone might not want to donate a kidney? What worries might they have?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72622" y="25205"/>
            <a:ext cx="10333113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REMEMBER!</a:t>
            </a:r>
          </a:p>
        </p:txBody>
      </p:sp>
      <p:sp>
        <p:nvSpPr>
          <p:cNvPr id="3" name="Freeform 3"/>
          <p:cNvSpPr/>
          <p:nvPr/>
        </p:nvSpPr>
        <p:spPr>
          <a:xfrm>
            <a:off x="84347" y="3327108"/>
            <a:ext cx="5517112" cy="6959892"/>
          </a:xfrm>
          <a:custGeom>
            <a:avLst/>
            <a:gdLst/>
            <a:ahLst/>
            <a:cxnLst/>
            <a:rect l="l" t="t" r="r" b="b"/>
            <a:pathLst>
              <a:path w="5517112" h="6959892">
                <a:moveTo>
                  <a:pt x="0" y="0"/>
                </a:moveTo>
                <a:lnTo>
                  <a:pt x="5517112" y="0"/>
                </a:lnTo>
                <a:lnTo>
                  <a:pt x="5517112" y="6959892"/>
                </a:lnTo>
                <a:lnTo>
                  <a:pt x="0" y="69598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574" t="-59708" r="-19337" b="-738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3274017" y="1643794"/>
            <a:ext cx="4560702" cy="3366627"/>
          </a:xfrm>
          <a:custGeom>
            <a:avLst/>
            <a:gdLst/>
            <a:ahLst/>
            <a:cxnLst/>
            <a:rect l="l" t="t" r="r" b="b"/>
            <a:pathLst>
              <a:path w="4560702" h="3366627">
                <a:moveTo>
                  <a:pt x="4560702" y="0"/>
                </a:moveTo>
                <a:lnTo>
                  <a:pt x="0" y="0"/>
                </a:lnTo>
                <a:lnTo>
                  <a:pt x="0" y="3366627"/>
                </a:lnTo>
                <a:lnTo>
                  <a:pt x="4560702" y="3366627"/>
                </a:lnTo>
                <a:lnTo>
                  <a:pt x="4560702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816394" y="2592311"/>
            <a:ext cx="3475948" cy="1383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37"/>
              </a:lnSpc>
            </a:pPr>
            <a:r>
              <a:rPr lang="en-US" sz="1955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I was one of the very few in our community who was lucky to have a donor.  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7887006" y="2024382"/>
            <a:ext cx="9808906" cy="7877207"/>
            <a:chOff x="0" y="-47625"/>
            <a:chExt cx="2583416" cy="207465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583416" cy="2027030"/>
            </a:xfrm>
            <a:custGeom>
              <a:avLst/>
              <a:gdLst/>
              <a:ahLst/>
              <a:cxnLst/>
              <a:rect l="l" t="t" r="r" b="b"/>
              <a:pathLst>
                <a:path w="2583416" h="1706200">
                  <a:moveTo>
                    <a:pt x="40253" y="0"/>
                  </a:moveTo>
                  <a:lnTo>
                    <a:pt x="2543163" y="0"/>
                  </a:lnTo>
                  <a:cubicBezTo>
                    <a:pt x="2565394" y="0"/>
                    <a:pt x="2583416" y="18022"/>
                    <a:pt x="2583416" y="40253"/>
                  </a:cubicBezTo>
                  <a:lnTo>
                    <a:pt x="2583416" y="1665947"/>
                  </a:lnTo>
                  <a:cubicBezTo>
                    <a:pt x="2583416" y="1688178"/>
                    <a:pt x="2565394" y="1706200"/>
                    <a:pt x="2543163" y="1706200"/>
                  </a:cubicBezTo>
                  <a:lnTo>
                    <a:pt x="40253" y="1706200"/>
                  </a:lnTo>
                  <a:cubicBezTo>
                    <a:pt x="18022" y="1706200"/>
                    <a:pt x="0" y="1688178"/>
                    <a:pt x="0" y="1665947"/>
                  </a:cubicBezTo>
                  <a:lnTo>
                    <a:pt x="0" y="40253"/>
                  </a:lnTo>
                  <a:cubicBezTo>
                    <a:pt x="0" y="18022"/>
                    <a:pt x="18022" y="0"/>
                    <a:pt x="40253" y="0"/>
                  </a:cubicBezTo>
                  <a:close/>
                </a:path>
              </a:pathLst>
            </a:custGeom>
            <a:solidFill>
              <a:srgbClr val="B7D689">
                <a:alpha val="40000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2583416" cy="1753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8222476" y="2669829"/>
            <a:ext cx="9334706" cy="694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53"/>
              </a:lnSpc>
            </a:pPr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donation is and always will be an INDIVIDUAL CHOICE. </a:t>
            </a: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No one can force you to become a donor. 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It is a very difficult decision to make and one must THINK VERY CAREFULLY before deciding to become a donor.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Anyone can become a donor in the future if they want to help save someone’s life by signing up to the Organ Donor Register and carrying an Organ Donor Card (See Above).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Many people do not know much about kidney donation but now YOU DO! By simply sharing information, you can help save lives too! </a:t>
            </a:r>
          </a:p>
          <a:p>
            <a:pPr algn="ctr">
              <a:lnSpc>
                <a:spcPts val="3353"/>
              </a:lnSpc>
              <a:spcBef>
                <a:spcPct val="0"/>
              </a:spcBef>
            </a:pPr>
            <a:endParaRPr lang="en-US" sz="2395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5305735" y="295721"/>
            <a:ext cx="2503039" cy="1728661"/>
          </a:xfrm>
          <a:custGeom>
            <a:avLst/>
            <a:gdLst/>
            <a:ahLst/>
            <a:cxnLst/>
            <a:rect l="l" t="t" r="r" b="b"/>
            <a:pathLst>
              <a:path w="2503039" h="1728661">
                <a:moveTo>
                  <a:pt x="0" y="0"/>
                </a:moveTo>
                <a:lnTo>
                  <a:pt x="2503039" y="0"/>
                </a:lnTo>
                <a:lnTo>
                  <a:pt x="2503039" y="1728661"/>
                </a:lnTo>
                <a:lnTo>
                  <a:pt x="0" y="17286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75508" y="5392536"/>
            <a:ext cx="5526775" cy="4656308"/>
          </a:xfrm>
          <a:custGeom>
            <a:avLst/>
            <a:gdLst/>
            <a:ahLst/>
            <a:cxnLst/>
            <a:rect l="l" t="t" r="r" b="b"/>
            <a:pathLst>
              <a:path w="5526775" h="4656308">
                <a:moveTo>
                  <a:pt x="0" y="0"/>
                </a:moveTo>
                <a:lnTo>
                  <a:pt x="5526775" y="0"/>
                </a:lnTo>
                <a:lnTo>
                  <a:pt x="5526775" y="4656309"/>
                </a:lnTo>
                <a:lnTo>
                  <a:pt x="0" y="465630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341218" y="709082"/>
            <a:ext cx="10829739" cy="4792160"/>
          </a:xfrm>
          <a:custGeom>
            <a:avLst/>
            <a:gdLst/>
            <a:ahLst/>
            <a:cxnLst/>
            <a:rect l="l" t="t" r="r" b="b"/>
            <a:pathLst>
              <a:path w="10829739" h="4792160">
                <a:moveTo>
                  <a:pt x="0" y="0"/>
                </a:moveTo>
                <a:lnTo>
                  <a:pt x="10829739" y="0"/>
                </a:lnTo>
                <a:lnTo>
                  <a:pt x="10829739" y="4792160"/>
                </a:lnTo>
                <a:lnTo>
                  <a:pt x="0" y="4792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2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20155" y="2350770"/>
            <a:ext cx="5142598" cy="7583229"/>
          </a:xfrm>
          <a:custGeom>
            <a:avLst/>
            <a:gdLst/>
            <a:ahLst/>
            <a:cxnLst/>
            <a:rect l="l" t="t" r="r" b="b"/>
            <a:pathLst>
              <a:path w="5142598" h="7583229">
                <a:moveTo>
                  <a:pt x="0" y="0"/>
                </a:moveTo>
                <a:lnTo>
                  <a:pt x="5142598" y="0"/>
                </a:lnTo>
                <a:lnTo>
                  <a:pt x="5142598" y="7583230"/>
                </a:lnTo>
                <a:lnTo>
                  <a:pt x="0" y="75832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579" t="-24946" r="-15007" b="-4635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499113">
            <a:off x="190675" y="480810"/>
            <a:ext cx="5508285" cy="3036442"/>
          </a:xfrm>
          <a:custGeom>
            <a:avLst/>
            <a:gdLst/>
            <a:ahLst/>
            <a:cxnLst/>
            <a:rect l="l" t="t" r="r" b="b"/>
            <a:pathLst>
              <a:path w="5508285" h="3036442">
                <a:moveTo>
                  <a:pt x="0" y="0"/>
                </a:moveTo>
                <a:lnTo>
                  <a:pt x="5508285" y="0"/>
                </a:lnTo>
                <a:lnTo>
                  <a:pt x="5508285" y="3036442"/>
                </a:lnTo>
                <a:lnTo>
                  <a:pt x="0" y="303644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7393714" y="1590045"/>
            <a:ext cx="9090363" cy="2174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Tell your partner one thing you have learnt today about kidney donation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32544" y="320688"/>
            <a:ext cx="7055456" cy="7055456"/>
          </a:xfrm>
          <a:custGeom>
            <a:avLst/>
            <a:gdLst/>
            <a:ahLst/>
            <a:cxnLst/>
            <a:rect l="l" t="t" r="r" b="b"/>
            <a:pathLst>
              <a:path w="7055456" h="7055456">
                <a:moveTo>
                  <a:pt x="0" y="0"/>
                </a:moveTo>
                <a:lnTo>
                  <a:pt x="7055456" y="0"/>
                </a:lnTo>
                <a:lnTo>
                  <a:pt x="7055456" y="7055456"/>
                </a:lnTo>
                <a:lnTo>
                  <a:pt x="0" y="70554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073143" y="3738834"/>
            <a:ext cx="4616457" cy="6548166"/>
          </a:xfrm>
          <a:custGeom>
            <a:avLst/>
            <a:gdLst/>
            <a:ahLst/>
            <a:cxnLst/>
            <a:rect l="l" t="t" r="r" b="b"/>
            <a:pathLst>
              <a:path w="4616457" h="6548166">
                <a:moveTo>
                  <a:pt x="0" y="0"/>
                </a:moveTo>
                <a:lnTo>
                  <a:pt x="4616457" y="0"/>
                </a:lnTo>
                <a:lnTo>
                  <a:pt x="4616457" y="6548166"/>
                </a:lnTo>
                <a:lnTo>
                  <a:pt x="0" y="65481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8605" t="-71000" r="-45862" b="-9566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1243982">
            <a:off x="9106039" y="5564832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9" y="0"/>
                </a:lnTo>
                <a:lnTo>
                  <a:pt x="1402719" y="2101451"/>
                </a:lnTo>
                <a:lnTo>
                  <a:pt x="0" y="21014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2048253">
            <a:off x="1703276" y="7145316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8" y="0"/>
                </a:lnTo>
                <a:lnTo>
                  <a:pt x="1402718" y="2101450"/>
                </a:lnTo>
                <a:lnTo>
                  <a:pt x="0" y="2101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-936094">
            <a:off x="2165803" y="3709332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8" y="0"/>
                </a:lnTo>
                <a:lnTo>
                  <a:pt x="1402718" y="2101450"/>
                </a:lnTo>
                <a:lnTo>
                  <a:pt x="0" y="2101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577626" y="507324"/>
            <a:ext cx="8111975" cy="1546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07"/>
              </a:lnSpc>
            </a:pPr>
            <a:r>
              <a:rPr lang="en-US" sz="4862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QUESTIONS OR COMMENTS?</a:t>
            </a:r>
          </a:p>
          <a:p>
            <a:pPr algn="l">
              <a:lnSpc>
                <a:spcPts val="5432"/>
              </a:lnSpc>
              <a:spcBef>
                <a:spcPct val="0"/>
              </a:spcBef>
            </a:pPr>
            <a:endParaRPr lang="en-US" sz="4862">
              <a:solidFill>
                <a:srgbClr val="564675"/>
              </a:solidFill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112559" y="5320792"/>
            <a:ext cx="5007962" cy="1649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29"/>
              </a:lnSpc>
            </a:pPr>
            <a:r>
              <a:rPr lang="en-US" sz="4449">
                <a:solidFill>
                  <a:srgbClr val="FEFEFE"/>
                </a:solidFill>
                <a:latin typeface="Comica"/>
                <a:ea typeface="Comica"/>
                <a:cs typeface="Comica"/>
                <a:sym typeface="Comica"/>
              </a:rPr>
              <a:t>ANONYMOUS DROP BOX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341864" y="8101329"/>
            <a:ext cx="2549351" cy="3838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END OF LESSON 1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577626" y="1593133"/>
            <a:ext cx="7700844" cy="1745059"/>
            <a:chOff x="0" y="0"/>
            <a:chExt cx="2028206" cy="45960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028206" cy="459604"/>
            </a:xfrm>
            <a:custGeom>
              <a:avLst/>
              <a:gdLst/>
              <a:ahLst/>
              <a:cxnLst/>
              <a:rect l="l" t="t" r="r" b="b"/>
              <a:pathLst>
                <a:path w="2028206" h="459604">
                  <a:moveTo>
                    <a:pt x="51272" y="0"/>
                  </a:moveTo>
                  <a:lnTo>
                    <a:pt x="1976934" y="0"/>
                  </a:lnTo>
                  <a:cubicBezTo>
                    <a:pt x="2005251" y="0"/>
                    <a:pt x="2028206" y="22955"/>
                    <a:pt x="2028206" y="51272"/>
                  </a:cubicBezTo>
                  <a:lnTo>
                    <a:pt x="2028206" y="408332"/>
                  </a:lnTo>
                  <a:cubicBezTo>
                    <a:pt x="2028206" y="436649"/>
                    <a:pt x="2005251" y="459604"/>
                    <a:pt x="1976934" y="459604"/>
                  </a:cubicBezTo>
                  <a:lnTo>
                    <a:pt x="51272" y="459604"/>
                  </a:lnTo>
                  <a:cubicBezTo>
                    <a:pt x="22955" y="459604"/>
                    <a:pt x="0" y="436649"/>
                    <a:pt x="0" y="408332"/>
                  </a:cubicBezTo>
                  <a:lnTo>
                    <a:pt x="0" y="51272"/>
                  </a:lnTo>
                  <a:cubicBezTo>
                    <a:pt x="0" y="22955"/>
                    <a:pt x="22955" y="0"/>
                    <a:pt x="51272" y="0"/>
                  </a:cubicBezTo>
                  <a:close/>
                </a:path>
              </a:pathLst>
            </a:custGeom>
            <a:solidFill>
              <a:srgbClr val="FFFFFF"/>
            </a:solidFill>
            <a:ln w="47625" cap="rnd">
              <a:solidFill>
                <a:srgbClr val="87878C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028206" cy="5072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884903" y="1702964"/>
            <a:ext cx="7135356" cy="1385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60"/>
              </a:lnSpc>
              <a:spcBef>
                <a:spcPct val="0"/>
              </a:spcBef>
            </a:pPr>
            <a:r>
              <a:rPr lang="en-US" sz="3971" b="1" dirty="0">
                <a:solidFill>
                  <a:srgbClr val="9774B3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Drop them in the box so we can discuss them later!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9999"/>
            </a:blip>
            <a:stretch>
              <a:fillRect t="-13333" b="-1333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5982921" y="1192137"/>
            <a:ext cx="6513879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Lesson One</a:t>
            </a:r>
          </a:p>
        </p:txBody>
      </p:sp>
      <p:sp>
        <p:nvSpPr>
          <p:cNvPr id="4" name="Freeform 4"/>
          <p:cNvSpPr/>
          <p:nvPr/>
        </p:nvSpPr>
        <p:spPr>
          <a:xfrm rot="2384883">
            <a:off x="5881793" y="2926670"/>
            <a:ext cx="3960705" cy="4950882"/>
          </a:xfrm>
          <a:custGeom>
            <a:avLst/>
            <a:gdLst/>
            <a:ahLst/>
            <a:cxnLst/>
            <a:rect l="l" t="t" r="r" b="b"/>
            <a:pathLst>
              <a:path w="3960705" h="4950882">
                <a:moveTo>
                  <a:pt x="0" y="0"/>
                </a:moveTo>
                <a:lnTo>
                  <a:pt x="3960706" y="0"/>
                </a:lnTo>
                <a:lnTo>
                  <a:pt x="3960706" y="4950882"/>
                </a:lnTo>
                <a:lnTo>
                  <a:pt x="0" y="49508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46" t="-8654" r="-7748" b="-7847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752600" y="9243280"/>
            <a:ext cx="14782800" cy="372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b="1" dirty="0">
                <a:solidFill>
                  <a:srgbClr val="564675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Learning Objective: To explore kidney donation and how the act of ‘giving’ can save someone’s life!</a:t>
            </a:r>
          </a:p>
        </p:txBody>
      </p:sp>
      <p:sp>
        <p:nvSpPr>
          <p:cNvPr id="6" name="Freeform 6"/>
          <p:cNvSpPr/>
          <p:nvPr/>
        </p:nvSpPr>
        <p:spPr>
          <a:xfrm>
            <a:off x="10463779" y="2891110"/>
            <a:ext cx="4480620" cy="1982674"/>
          </a:xfrm>
          <a:custGeom>
            <a:avLst/>
            <a:gdLst/>
            <a:ahLst/>
            <a:cxnLst/>
            <a:rect l="l" t="t" r="r" b="b"/>
            <a:pathLst>
              <a:path w="4480620" h="1982674">
                <a:moveTo>
                  <a:pt x="0" y="0"/>
                </a:moveTo>
                <a:lnTo>
                  <a:pt x="4480620" y="0"/>
                </a:lnTo>
                <a:lnTo>
                  <a:pt x="4480620" y="1982674"/>
                </a:lnTo>
                <a:lnTo>
                  <a:pt x="0" y="19826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62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1068704" y="3424499"/>
            <a:ext cx="3418253" cy="673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2"/>
              </a:lnSpc>
            </a:pPr>
            <a:r>
              <a:rPr lang="en-US" sz="4066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Let’s Go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9999"/>
            </a:blip>
            <a:stretch>
              <a:fillRect t="-13333" b="-1333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6500844" y="1313831"/>
            <a:ext cx="5655022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Lesson Two</a:t>
            </a:r>
          </a:p>
        </p:txBody>
      </p:sp>
      <p:sp>
        <p:nvSpPr>
          <p:cNvPr id="4" name="Freeform 4"/>
          <p:cNvSpPr/>
          <p:nvPr/>
        </p:nvSpPr>
        <p:spPr>
          <a:xfrm>
            <a:off x="7287870" y="3309685"/>
            <a:ext cx="4632365" cy="5445960"/>
          </a:xfrm>
          <a:custGeom>
            <a:avLst/>
            <a:gdLst/>
            <a:ahLst/>
            <a:cxnLst/>
            <a:rect l="l" t="t" r="r" b="b"/>
            <a:pathLst>
              <a:path w="4632365" h="5445960">
                <a:moveTo>
                  <a:pt x="0" y="0"/>
                </a:moveTo>
                <a:lnTo>
                  <a:pt x="4632365" y="0"/>
                </a:lnTo>
                <a:lnTo>
                  <a:pt x="4632365" y="5445960"/>
                </a:lnTo>
                <a:lnTo>
                  <a:pt x="0" y="54459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822" t="-18438" r="-949" b="-9690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2362200" y="8973169"/>
            <a:ext cx="13563600" cy="372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b="1" dirty="0">
                <a:solidFill>
                  <a:srgbClr val="564675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Learning Objective: To learn about the role of the kidneys and how we can keep them healthy!</a:t>
            </a:r>
          </a:p>
        </p:txBody>
      </p:sp>
      <p:sp>
        <p:nvSpPr>
          <p:cNvPr id="6" name="Freeform 6"/>
          <p:cNvSpPr/>
          <p:nvPr/>
        </p:nvSpPr>
        <p:spPr>
          <a:xfrm flipH="1">
            <a:off x="3010541" y="3238500"/>
            <a:ext cx="4480620" cy="1982674"/>
          </a:xfrm>
          <a:custGeom>
            <a:avLst/>
            <a:gdLst/>
            <a:ahLst/>
            <a:cxnLst/>
            <a:rect l="l" t="t" r="r" b="b"/>
            <a:pathLst>
              <a:path w="4480620" h="1982674">
                <a:moveTo>
                  <a:pt x="4480620" y="0"/>
                </a:moveTo>
                <a:lnTo>
                  <a:pt x="0" y="0"/>
                </a:lnTo>
                <a:lnTo>
                  <a:pt x="0" y="1982674"/>
                </a:lnTo>
                <a:lnTo>
                  <a:pt x="4480620" y="1982674"/>
                </a:lnTo>
                <a:lnTo>
                  <a:pt x="4480620" y="0"/>
                </a:lnTo>
                <a:close/>
              </a:path>
            </a:pathLst>
          </a:custGeom>
          <a:blipFill>
            <a:blip r:embed="rId4">
              <a:alphaModFix amt="62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3411447" y="3692588"/>
            <a:ext cx="3418253" cy="673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92"/>
              </a:lnSpc>
            </a:pPr>
            <a:r>
              <a:rPr lang="en-US" sz="4066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Let’s go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192574" y="5041396"/>
            <a:ext cx="5095426" cy="5095426"/>
          </a:xfrm>
          <a:custGeom>
            <a:avLst/>
            <a:gdLst/>
            <a:ahLst/>
            <a:cxnLst/>
            <a:rect l="l" t="t" r="r" b="b"/>
            <a:pathLst>
              <a:path w="5095426" h="5095426">
                <a:moveTo>
                  <a:pt x="0" y="0"/>
                </a:moveTo>
                <a:lnTo>
                  <a:pt x="5095426" y="0"/>
                </a:lnTo>
                <a:lnTo>
                  <a:pt x="5095426" y="5095426"/>
                </a:lnTo>
                <a:lnTo>
                  <a:pt x="0" y="50954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4092476" y="150178"/>
            <a:ext cx="10103048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HAVE A LOOK!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2511423"/>
            <a:ext cx="5144816" cy="7775577"/>
          </a:xfrm>
          <a:custGeom>
            <a:avLst/>
            <a:gdLst/>
            <a:ahLst/>
            <a:cxnLst/>
            <a:rect l="l" t="t" r="r" b="b"/>
            <a:pathLst>
              <a:path w="5144816" h="7775577">
                <a:moveTo>
                  <a:pt x="0" y="0"/>
                </a:moveTo>
                <a:lnTo>
                  <a:pt x="5144816" y="0"/>
                </a:lnTo>
                <a:lnTo>
                  <a:pt x="5144816" y="7775577"/>
                </a:lnTo>
                <a:lnTo>
                  <a:pt x="0" y="777557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41374" r="-39508" b="-5862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flipH="1">
            <a:off x="5970614" y="2246285"/>
            <a:ext cx="7849596" cy="5794429"/>
          </a:xfrm>
          <a:custGeom>
            <a:avLst/>
            <a:gdLst/>
            <a:ahLst/>
            <a:cxnLst/>
            <a:rect l="l" t="t" r="r" b="b"/>
            <a:pathLst>
              <a:path w="7849596" h="5794429">
                <a:moveTo>
                  <a:pt x="7849596" y="0"/>
                </a:moveTo>
                <a:lnTo>
                  <a:pt x="0" y="0"/>
                </a:lnTo>
                <a:lnTo>
                  <a:pt x="0" y="5794430"/>
                </a:lnTo>
                <a:lnTo>
                  <a:pt x="7849596" y="5794430"/>
                </a:lnTo>
                <a:lnTo>
                  <a:pt x="7849596" y="0"/>
                </a:lnTo>
                <a:close/>
              </a:path>
            </a:pathLst>
          </a:custGeom>
          <a:blipFill>
            <a:blip r:embed="rId6">
              <a:alphaModFix amt="2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6832156" y="3623322"/>
            <a:ext cx="6126513" cy="240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60"/>
              </a:lnSpc>
            </a:pPr>
            <a:r>
              <a:rPr lang="en-US" sz="2685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Last Lesson, some of you wrote a question or a  comment about kidney donation. Who would like to help me pick one to read?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927892" y="8898265"/>
            <a:ext cx="3331408" cy="1100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44"/>
              </a:lnSpc>
            </a:pPr>
            <a:r>
              <a:rPr lang="en-US" sz="2960" dirty="0">
                <a:solidFill>
                  <a:srgbClr val="FEFEFE"/>
                </a:solidFill>
                <a:latin typeface="Comica"/>
                <a:ea typeface="Comica"/>
                <a:cs typeface="Comica"/>
                <a:sym typeface="Comica"/>
              </a:rPr>
              <a:t>ANONYMOUS DROP BOX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9677" y="2731698"/>
            <a:ext cx="4823605" cy="4823605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57EC9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5790123" y="436792"/>
            <a:ext cx="6525444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RECAP!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9677" y="4335074"/>
            <a:ext cx="4818983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Living Kidney Donation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641042" y="4434695"/>
            <a:ext cx="4823605" cy="482360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83F3F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146014" y="5339246"/>
            <a:ext cx="3813662" cy="2026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6"/>
              </a:lnSpc>
            </a:pPr>
            <a:endParaRPr dirty="0"/>
          </a:p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transplants 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2359997" y="2731698"/>
            <a:ext cx="4823605" cy="4823605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CF67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5211006" y="2104590"/>
            <a:ext cx="7865988" cy="1099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Last lesson, we learnt about the following: 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864822" y="3692516"/>
            <a:ext cx="3813662" cy="2026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6"/>
              </a:lnSpc>
            </a:pPr>
            <a:endParaRPr dirty="0"/>
          </a:p>
          <a:p>
            <a:pPr algn="ctr">
              <a:lnSpc>
                <a:spcPts val="5599"/>
              </a:lnSpc>
            </a:pPr>
            <a:r>
              <a:rPr lang="en-US" sz="3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Matching</a:t>
            </a:r>
          </a:p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Donors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1006" y="683731"/>
            <a:ext cx="7865988" cy="869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ACTIVITY 3: In your pairs, match the question to the correct response on your sheet.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354585" y="7173686"/>
            <a:ext cx="4969188" cy="2014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8"/>
              </a:lnSpc>
              <a:spcBef>
                <a:spcPct val="0"/>
              </a:spcBef>
            </a:pPr>
            <a:r>
              <a:rPr lang="en-US" sz="229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</a:p>
          <a:p>
            <a:pPr algn="ctr">
              <a:lnSpc>
                <a:spcPts val="3218"/>
              </a:lnSpc>
              <a:spcBef>
                <a:spcPct val="0"/>
              </a:spcBef>
            </a:pPr>
            <a:r>
              <a:rPr lang="en-US" sz="22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This is when a living person gives one of their healthy kidneys to someone whose kidneys are not working very well.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2381049" y="7581253"/>
            <a:ext cx="4879505" cy="1589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The special surgery that is carried out to replace a diseased or damaged kidney with a healthy kidney (from the donor).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00119" y="7573000"/>
            <a:ext cx="4697192" cy="1589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It is easier to find a close match from a donor who is a  family member or someone from the same ethnic background. 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080810" y="2485650"/>
            <a:ext cx="3736645" cy="3736645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457EC9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998660" y="2744305"/>
            <a:ext cx="3681038" cy="3681038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33030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350080" y="2744305"/>
            <a:ext cx="3681038" cy="3681038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9CF67">
                <a:alpha val="67843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228962" y="3923759"/>
            <a:ext cx="3439506" cy="860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living kidney donation?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540075" y="4025199"/>
            <a:ext cx="2598206" cy="860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  <a:spcBef>
                <a:spcPct val="0"/>
              </a:spcBef>
            </a:pPr>
            <a:r>
              <a:rPr lang="en-US" sz="24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a kidney transplant?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3718857" y="3839531"/>
            <a:ext cx="2967163" cy="1308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spcBef>
                <a:spcPct val="0"/>
              </a:spcBef>
            </a:pPr>
            <a:r>
              <a:rPr lang="en-US" sz="25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What is the easiest way to find a matching donor?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963400" y="2344509"/>
            <a:ext cx="6062979" cy="8123971"/>
          </a:xfrm>
          <a:custGeom>
            <a:avLst/>
            <a:gdLst/>
            <a:ahLst/>
            <a:cxnLst/>
            <a:rect l="l" t="t" r="r" b="b"/>
            <a:pathLst>
              <a:path w="6062979" h="8305451">
                <a:moveTo>
                  <a:pt x="0" y="0"/>
                </a:moveTo>
                <a:lnTo>
                  <a:pt x="6062979" y="0"/>
                </a:lnTo>
                <a:lnTo>
                  <a:pt x="6062979" y="8305451"/>
                </a:lnTo>
                <a:lnTo>
                  <a:pt x="0" y="83054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24520" y="1978708"/>
            <a:ext cx="6197533" cy="8489772"/>
          </a:xfrm>
          <a:custGeom>
            <a:avLst/>
            <a:gdLst/>
            <a:ahLst/>
            <a:cxnLst/>
            <a:rect l="l" t="t" r="r" b="b"/>
            <a:pathLst>
              <a:path w="6197533" h="8489772">
                <a:moveTo>
                  <a:pt x="0" y="0"/>
                </a:moveTo>
                <a:lnTo>
                  <a:pt x="6197534" y="0"/>
                </a:lnTo>
                <a:lnTo>
                  <a:pt x="6197534" y="8489772"/>
                </a:lnTo>
                <a:lnTo>
                  <a:pt x="0" y="84897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8070075" y="3855352"/>
            <a:ext cx="2739647" cy="6431648"/>
          </a:xfrm>
          <a:custGeom>
            <a:avLst/>
            <a:gdLst/>
            <a:ahLst/>
            <a:cxnLst/>
            <a:rect l="l" t="t" r="r" b="b"/>
            <a:pathLst>
              <a:path w="2739647" h="6431648">
                <a:moveTo>
                  <a:pt x="0" y="0"/>
                </a:moveTo>
                <a:lnTo>
                  <a:pt x="2739647" y="0"/>
                </a:lnTo>
                <a:lnTo>
                  <a:pt x="2739647" y="6431648"/>
                </a:lnTo>
                <a:lnTo>
                  <a:pt x="0" y="643164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97142" t="-126166" r="-154285" b="-9837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810000" y="424915"/>
            <a:ext cx="11633224" cy="3107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65"/>
              </a:lnSpc>
            </a:pPr>
            <a:r>
              <a:rPr lang="en-US" sz="8904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What do you know about the kidneys?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22326" y="150178"/>
            <a:ext cx="6449541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GUESS!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603481" y="2703488"/>
            <a:ext cx="16025563" cy="1542346"/>
            <a:chOff x="0" y="0"/>
            <a:chExt cx="4220725" cy="4062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457EC9">
                <a:alpha val="5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03481" y="5143500"/>
            <a:ext cx="16025563" cy="1542346"/>
            <a:chOff x="0" y="0"/>
            <a:chExt cx="4220725" cy="40621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D33030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603481" y="7581196"/>
            <a:ext cx="16025563" cy="1542346"/>
            <a:chOff x="0" y="0"/>
            <a:chExt cx="4220725" cy="40621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F9CF67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32816" y="5466046"/>
            <a:ext cx="10627787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2) How big are your kidneys?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10739" y="7903742"/>
            <a:ext cx="14292026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3) What are the two main roles of your kidneys?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10739" y="3027045"/>
            <a:ext cx="10627787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2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1) Where are your kidneys located?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287618" y="1751671"/>
            <a:ext cx="875392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5B5B5B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Talk in your pairs to discuss the following: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hlinkClick r:id="rId3" tooltip="https://www.organdonationni.info/resources/mighty-orgamites-kidney"/>
          </p:cNvPr>
          <p:cNvSpPr/>
          <p:nvPr/>
        </p:nvSpPr>
        <p:spPr>
          <a:xfrm>
            <a:off x="976898" y="1969052"/>
            <a:ext cx="9770006" cy="7772421"/>
          </a:xfrm>
          <a:custGeom>
            <a:avLst/>
            <a:gdLst/>
            <a:ahLst/>
            <a:cxnLst/>
            <a:rect l="l" t="t" r="r" b="b"/>
            <a:pathLst>
              <a:path w="9770006" h="7772421">
                <a:moveTo>
                  <a:pt x="0" y="0"/>
                </a:moveTo>
                <a:lnTo>
                  <a:pt x="9770005" y="0"/>
                </a:lnTo>
                <a:lnTo>
                  <a:pt x="9770005" y="7772421"/>
                </a:lnTo>
                <a:lnTo>
                  <a:pt x="0" y="77724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3633373" y="6096038"/>
            <a:ext cx="2239972" cy="1817536"/>
          </a:xfrm>
          <a:custGeom>
            <a:avLst/>
            <a:gdLst/>
            <a:ahLst/>
            <a:cxnLst/>
            <a:rect l="l" t="t" r="r" b="b"/>
            <a:pathLst>
              <a:path w="2239972" h="1817536">
                <a:moveTo>
                  <a:pt x="0" y="0"/>
                </a:moveTo>
                <a:lnTo>
                  <a:pt x="2239972" y="0"/>
                </a:lnTo>
                <a:lnTo>
                  <a:pt x="2239972" y="1817536"/>
                </a:lnTo>
                <a:lnTo>
                  <a:pt x="0" y="181753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599115" y="6096038"/>
            <a:ext cx="1726968" cy="1603613"/>
          </a:xfrm>
          <a:custGeom>
            <a:avLst/>
            <a:gdLst/>
            <a:ahLst/>
            <a:cxnLst/>
            <a:rect l="l" t="t" r="r" b="b"/>
            <a:pathLst>
              <a:path w="1726968" h="1603613">
                <a:moveTo>
                  <a:pt x="0" y="0"/>
                </a:moveTo>
                <a:lnTo>
                  <a:pt x="1726968" y="0"/>
                </a:lnTo>
                <a:lnTo>
                  <a:pt x="1726968" y="1603613"/>
                </a:lnTo>
                <a:lnTo>
                  <a:pt x="0" y="160361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48216" t="-15761" r="-48818" b="-7680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5482721" y="257790"/>
            <a:ext cx="7046565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WATCH!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051703" y="8752713"/>
            <a:ext cx="6958117" cy="8578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302"/>
              </a:lnSpc>
            </a:pPr>
            <a:r>
              <a:rPr lang="en-US" sz="1644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Special thanks to the All Good Co. (CIC), Public Health Agency and Organ Donation Northern Ireland for sharing their resources online!</a:t>
            </a:r>
          </a:p>
          <a:p>
            <a:pPr algn="just">
              <a:lnSpc>
                <a:spcPts val="2302"/>
              </a:lnSpc>
            </a:pPr>
            <a:r>
              <a:rPr lang="en-US" sz="1644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For more information on organ donation, check out their work too!</a:t>
            </a:r>
          </a:p>
        </p:txBody>
      </p:sp>
      <p:sp>
        <p:nvSpPr>
          <p:cNvPr id="7" name="Freeform 7"/>
          <p:cNvSpPr/>
          <p:nvPr/>
        </p:nvSpPr>
        <p:spPr>
          <a:xfrm>
            <a:off x="11196307" y="1480426"/>
            <a:ext cx="5427754" cy="4006669"/>
          </a:xfrm>
          <a:custGeom>
            <a:avLst/>
            <a:gdLst/>
            <a:ahLst/>
            <a:cxnLst/>
            <a:rect l="l" t="t" r="r" b="b"/>
            <a:pathLst>
              <a:path w="5427754" h="4006669">
                <a:moveTo>
                  <a:pt x="0" y="0"/>
                </a:moveTo>
                <a:lnTo>
                  <a:pt x="5427754" y="0"/>
                </a:lnTo>
                <a:lnTo>
                  <a:pt x="5427754" y="4006669"/>
                </a:lnTo>
                <a:lnTo>
                  <a:pt x="0" y="400666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25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>
            <a:off x="16068636" y="5487095"/>
            <a:ext cx="1941184" cy="2426479"/>
          </a:xfrm>
          <a:custGeom>
            <a:avLst/>
            <a:gdLst/>
            <a:ahLst/>
            <a:cxnLst/>
            <a:rect l="l" t="t" r="r" b="b"/>
            <a:pathLst>
              <a:path w="1941184" h="2426479">
                <a:moveTo>
                  <a:pt x="1941183" y="0"/>
                </a:moveTo>
                <a:lnTo>
                  <a:pt x="0" y="0"/>
                </a:lnTo>
                <a:lnTo>
                  <a:pt x="0" y="2426479"/>
                </a:lnTo>
                <a:lnTo>
                  <a:pt x="1941183" y="2426479"/>
                </a:lnTo>
                <a:lnTo>
                  <a:pt x="1941183" y="0"/>
                </a:lnTo>
                <a:close/>
              </a:path>
            </a:pathLst>
          </a:custGeom>
          <a:blipFill>
            <a:blip r:embed="rId10"/>
            <a:stretch>
              <a:fillRect l="-146" t="-8654" r="-7748" b="-7847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1626606" y="2355916"/>
            <a:ext cx="4567156" cy="1941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66"/>
              </a:lnSpc>
            </a:pPr>
            <a:r>
              <a:rPr lang="en-US" sz="2690" dirty="0">
                <a:solidFill>
                  <a:srgbClr val="020202"/>
                </a:solidFill>
                <a:latin typeface="Comica"/>
                <a:ea typeface="Comica"/>
                <a:cs typeface="Comica"/>
                <a:sym typeface="Comica"/>
              </a:rPr>
              <a:t>I love it when we share knowledge!</a:t>
            </a:r>
          </a:p>
          <a:p>
            <a:pPr algn="ctr">
              <a:lnSpc>
                <a:spcPts val="3766"/>
              </a:lnSpc>
              <a:spcBef>
                <a:spcPct val="0"/>
              </a:spcBef>
            </a:pPr>
            <a:r>
              <a:rPr lang="en-US" sz="2690" dirty="0">
                <a:solidFill>
                  <a:srgbClr val="020202"/>
                </a:solidFill>
                <a:latin typeface="Comica"/>
                <a:ea typeface="Comica"/>
                <a:cs typeface="Comica"/>
                <a:sym typeface="Comica"/>
              </a:rPr>
              <a:t>Remember, SHARING IS CARING guys!</a:t>
            </a:r>
          </a:p>
        </p:txBody>
      </p:sp>
      <p:sp>
        <p:nvSpPr>
          <p:cNvPr id="10" name="Triangle 9">
            <a:hlinkClick r:id="rId3"/>
            <a:extLst>
              <a:ext uri="{FF2B5EF4-FFF2-40B4-BE49-F238E27FC236}">
                <a16:creationId xmlns:a16="http://schemas.microsoft.com/office/drawing/2014/main" id="{15D8D2B7-49C1-00E7-3D7D-B7138086E484}"/>
              </a:ext>
            </a:extLst>
          </p:cNvPr>
          <p:cNvSpPr/>
          <p:nvPr/>
        </p:nvSpPr>
        <p:spPr>
          <a:xfrm rot="5400000">
            <a:off x="4833201" y="4954744"/>
            <a:ext cx="2057400" cy="1828800"/>
          </a:xfrm>
          <a:prstGeom prst="triangle">
            <a:avLst/>
          </a:prstGeom>
          <a:solidFill>
            <a:srgbClr val="FF0000">
              <a:alpha val="68747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64327" y="576546"/>
            <a:ext cx="16217332" cy="1542346"/>
            <a:chOff x="0" y="0"/>
            <a:chExt cx="4271231" cy="4062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1232" cy="406215"/>
            </a:xfrm>
            <a:custGeom>
              <a:avLst/>
              <a:gdLst/>
              <a:ahLst/>
              <a:cxnLst/>
              <a:rect l="l" t="t" r="r" b="b"/>
              <a:pathLst>
                <a:path w="4271232" h="406215">
                  <a:moveTo>
                    <a:pt x="24347" y="0"/>
                  </a:moveTo>
                  <a:lnTo>
                    <a:pt x="4246885" y="0"/>
                  </a:lnTo>
                  <a:cubicBezTo>
                    <a:pt x="4253342" y="0"/>
                    <a:pt x="4259535" y="2565"/>
                    <a:pt x="4264101" y="7131"/>
                  </a:cubicBezTo>
                  <a:cubicBezTo>
                    <a:pt x="4268667" y="11697"/>
                    <a:pt x="4271232" y="17890"/>
                    <a:pt x="4271232" y="24347"/>
                  </a:cubicBezTo>
                  <a:lnTo>
                    <a:pt x="4271232" y="381868"/>
                  </a:lnTo>
                  <a:cubicBezTo>
                    <a:pt x="4271232" y="388325"/>
                    <a:pt x="4268667" y="394518"/>
                    <a:pt x="4264101" y="399084"/>
                  </a:cubicBezTo>
                  <a:cubicBezTo>
                    <a:pt x="4259535" y="403650"/>
                    <a:pt x="4253342" y="406215"/>
                    <a:pt x="4246885" y="406215"/>
                  </a:cubicBezTo>
                  <a:lnTo>
                    <a:pt x="24347" y="406215"/>
                  </a:lnTo>
                  <a:cubicBezTo>
                    <a:pt x="17890" y="406215"/>
                    <a:pt x="11697" y="403650"/>
                    <a:pt x="7131" y="399084"/>
                  </a:cubicBezTo>
                  <a:cubicBezTo>
                    <a:pt x="2565" y="394518"/>
                    <a:pt x="0" y="388325"/>
                    <a:pt x="0" y="381868"/>
                  </a:cubicBezTo>
                  <a:lnTo>
                    <a:pt x="0" y="24347"/>
                  </a:lnTo>
                  <a:cubicBezTo>
                    <a:pt x="0" y="17890"/>
                    <a:pt x="2565" y="11697"/>
                    <a:pt x="7131" y="7131"/>
                  </a:cubicBezTo>
                  <a:cubicBezTo>
                    <a:pt x="11697" y="2565"/>
                    <a:pt x="17890" y="0"/>
                    <a:pt x="24347" y="0"/>
                  </a:cubicBezTo>
                  <a:close/>
                </a:path>
              </a:pathLst>
            </a:custGeom>
            <a:solidFill>
              <a:srgbClr val="457EC9">
                <a:alpha val="5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271231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2606013"/>
            <a:ext cx="5569796" cy="5284165"/>
          </a:xfrm>
          <a:custGeom>
            <a:avLst/>
            <a:gdLst/>
            <a:ahLst/>
            <a:cxnLst/>
            <a:rect l="l" t="t" r="r" b="b"/>
            <a:pathLst>
              <a:path w="5569796" h="5284165">
                <a:moveTo>
                  <a:pt x="0" y="0"/>
                </a:moveTo>
                <a:lnTo>
                  <a:pt x="5569796" y="0"/>
                </a:lnTo>
                <a:lnTo>
                  <a:pt x="5569796" y="5284165"/>
                </a:lnTo>
                <a:lnTo>
                  <a:pt x="0" y="52841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7391540" y="2734646"/>
            <a:ext cx="5743360" cy="4239644"/>
          </a:xfrm>
          <a:custGeom>
            <a:avLst/>
            <a:gdLst/>
            <a:ahLst/>
            <a:cxnLst/>
            <a:rect l="l" t="t" r="r" b="b"/>
            <a:pathLst>
              <a:path w="5743360" h="4239644">
                <a:moveTo>
                  <a:pt x="0" y="0"/>
                </a:moveTo>
                <a:lnTo>
                  <a:pt x="5743359" y="0"/>
                </a:lnTo>
                <a:lnTo>
                  <a:pt x="5743359" y="4239644"/>
                </a:lnTo>
                <a:lnTo>
                  <a:pt x="0" y="42396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173109" y="899092"/>
            <a:ext cx="10627787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1) Where are your kidneys located?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432112" y="3438408"/>
            <a:ext cx="3662215" cy="2447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The kidneys are located on either side of your spine.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8261653"/>
            <a:ext cx="10583736" cy="906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CAN YOU POINT TO YOUR KIDNEYS?</a:t>
            </a:r>
          </a:p>
        </p:txBody>
      </p:sp>
      <p:sp>
        <p:nvSpPr>
          <p:cNvPr id="10" name="Freeform 10"/>
          <p:cNvSpPr/>
          <p:nvPr/>
        </p:nvSpPr>
        <p:spPr>
          <a:xfrm>
            <a:off x="13927943" y="1484395"/>
            <a:ext cx="4360057" cy="8802605"/>
          </a:xfrm>
          <a:custGeom>
            <a:avLst/>
            <a:gdLst/>
            <a:ahLst/>
            <a:cxnLst/>
            <a:rect l="l" t="t" r="r" b="b"/>
            <a:pathLst>
              <a:path w="4360057" h="8802605">
                <a:moveTo>
                  <a:pt x="0" y="0"/>
                </a:moveTo>
                <a:lnTo>
                  <a:pt x="4360057" y="0"/>
                </a:lnTo>
                <a:lnTo>
                  <a:pt x="4360057" y="8802605"/>
                </a:lnTo>
                <a:lnTo>
                  <a:pt x="0" y="88026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9399" r="-26693" b="-26651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91722" y="509746"/>
            <a:ext cx="16025563" cy="1542346"/>
            <a:chOff x="0" y="0"/>
            <a:chExt cx="4220725" cy="4062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D33030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flipH="1">
            <a:off x="8580202" y="2484638"/>
            <a:ext cx="6714816" cy="4956755"/>
          </a:xfrm>
          <a:custGeom>
            <a:avLst/>
            <a:gdLst/>
            <a:ahLst/>
            <a:cxnLst/>
            <a:rect l="l" t="t" r="r" b="b"/>
            <a:pathLst>
              <a:path w="6714816" h="4956755">
                <a:moveTo>
                  <a:pt x="6714816" y="0"/>
                </a:moveTo>
                <a:lnTo>
                  <a:pt x="0" y="0"/>
                </a:lnTo>
                <a:lnTo>
                  <a:pt x="0" y="4956755"/>
                </a:lnTo>
                <a:lnTo>
                  <a:pt x="6714816" y="4956755"/>
                </a:lnTo>
                <a:lnTo>
                  <a:pt x="6714816" y="0"/>
                </a:lnTo>
                <a:close/>
              </a:path>
            </a:pathLst>
          </a:custGeom>
          <a:blipFill>
            <a:blip r:embed="rId3">
              <a:alphaModFix amt="25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7053068" y="8479618"/>
            <a:ext cx="9864218" cy="906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CAN YOU SHOW ME YOUR FISTS?</a:t>
            </a:r>
          </a:p>
        </p:txBody>
      </p:sp>
      <p:sp>
        <p:nvSpPr>
          <p:cNvPr id="7" name="Freeform 7"/>
          <p:cNvSpPr/>
          <p:nvPr/>
        </p:nvSpPr>
        <p:spPr>
          <a:xfrm>
            <a:off x="0" y="2484638"/>
            <a:ext cx="6241890" cy="7802362"/>
          </a:xfrm>
          <a:custGeom>
            <a:avLst/>
            <a:gdLst/>
            <a:ahLst/>
            <a:cxnLst/>
            <a:rect l="l" t="t" r="r" b="b"/>
            <a:pathLst>
              <a:path w="6241890" h="7802362">
                <a:moveTo>
                  <a:pt x="0" y="0"/>
                </a:moveTo>
                <a:lnTo>
                  <a:pt x="6241890" y="0"/>
                </a:lnTo>
                <a:lnTo>
                  <a:pt x="6241890" y="7802362"/>
                </a:lnTo>
                <a:lnTo>
                  <a:pt x="0" y="78023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2458" t="-14090" r="-10570" b="-22070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>
            <a:off x="6404664" y="4543275"/>
            <a:ext cx="1296808" cy="1776449"/>
          </a:xfrm>
          <a:custGeom>
            <a:avLst/>
            <a:gdLst/>
            <a:ahLst/>
            <a:cxnLst/>
            <a:rect l="l" t="t" r="r" b="b"/>
            <a:pathLst>
              <a:path w="1296808" h="1776449">
                <a:moveTo>
                  <a:pt x="1296808" y="0"/>
                </a:moveTo>
                <a:lnTo>
                  <a:pt x="0" y="0"/>
                </a:lnTo>
                <a:lnTo>
                  <a:pt x="0" y="1776450"/>
                </a:lnTo>
                <a:lnTo>
                  <a:pt x="1296808" y="1776450"/>
                </a:lnTo>
                <a:lnTo>
                  <a:pt x="1296808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028700" y="832292"/>
            <a:ext cx="9231477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2) How big are your kidneys?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735524" y="3442067"/>
            <a:ext cx="4551655" cy="2677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9"/>
              </a:lnSpc>
            </a:pPr>
            <a:r>
              <a:rPr lang="en-US" sz="3699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Your kidneys are about the size of your fist!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531999"/>
            <a:ext cx="16025563" cy="1542346"/>
            <a:chOff x="0" y="0"/>
            <a:chExt cx="4220725" cy="4062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F9CF67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4516587" y="5067709"/>
            <a:ext cx="5730408" cy="4640189"/>
          </a:xfrm>
          <a:custGeom>
            <a:avLst/>
            <a:gdLst/>
            <a:ahLst/>
            <a:cxnLst/>
            <a:rect l="l" t="t" r="r" b="b"/>
            <a:pathLst>
              <a:path w="5730408" h="4640189">
                <a:moveTo>
                  <a:pt x="0" y="0"/>
                </a:moveTo>
                <a:lnTo>
                  <a:pt x="5730407" y="0"/>
                </a:lnTo>
                <a:lnTo>
                  <a:pt x="5730407" y="4640188"/>
                </a:lnTo>
                <a:lnTo>
                  <a:pt x="0" y="46401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1216517" y="5434515"/>
            <a:ext cx="2378128" cy="3906576"/>
          </a:xfrm>
          <a:custGeom>
            <a:avLst/>
            <a:gdLst/>
            <a:ahLst/>
            <a:cxnLst/>
            <a:rect l="l" t="t" r="r" b="b"/>
            <a:pathLst>
              <a:path w="2378128" h="3906576">
                <a:moveTo>
                  <a:pt x="0" y="0"/>
                </a:moveTo>
                <a:lnTo>
                  <a:pt x="2378129" y="0"/>
                </a:lnTo>
                <a:lnTo>
                  <a:pt x="2378129" y="3906576"/>
                </a:lnTo>
                <a:lnTo>
                  <a:pt x="0" y="390657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264639" y="853240"/>
            <a:ext cx="15212040" cy="778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3) What are the two main roles of our kidneys?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3023069"/>
            <a:ext cx="3100592" cy="1286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93"/>
              </a:lnSpc>
            </a:pPr>
            <a:r>
              <a:rPr lang="en-US" sz="2352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1) To get rid of any toxic waste from our blood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570883" y="2891299"/>
            <a:ext cx="3588155" cy="1559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54"/>
              </a:lnSpc>
            </a:pPr>
            <a:r>
              <a:rPr lang="en-US" sz="2181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2) To regulate the water in our bodies so we don’t swell up or shrivel up!</a:t>
            </a:r>
          </a:p>
        </p:txBody>
      </p:sp>
      <p:sp>
        <p:nvSpPr>
          <p:cNvPr id="10" name="Freeform 10"/>
          <p:cNvSpPr/>
          <p:nvPr/>
        </p:nvSpPr>
        <p:spPr>
          <a:xfrm>
            <a:off x="429149" y="2195598"/>
            <a:ext cx="4299693" cy="3173955"/>
          </a:xfrm>
          <a:custGeom>
            <a:avLst/>
            <a:gdLst/>
            <a:ahLst/>
            <a:cxnLst/>
            <a:rect l="l" t="t" r="r" b="b"/>
            <a:pathLst>
              <a:path w="4299693" h="3173955">
                <a:moveTo>
                  <a:pt x="0" y="0"/>
                </a:moveTo>
                <a:lnTo>
                  <a:pt x="4299693" y="0"/>
                </a:lnTo>
                <a:lnTo>
                  <a:pt x="4299693" y="3173955"/>
                </a:lnTo>
                <a:lnTo>
                  <a:pt x="0" y="317395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2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H="1">
            <a:off x="12178792" y="2155092"/>
            <a:ext cx="4223437" cy="3117665"/>
          </a:xfrm>
          <a:custGeom>
            <a:avLst/>
            <a:gdLst/>
            <a:ahLst/>
            <a:cxnLst/>
            <a:rect l="l" t="t" r="r" b="b"/>
            <a:pathLst>
              <a:path w="4223437" h="3117665">
                <a:moveTo>
                  <a:pt x="4223437" y="0"/>
                </a:moveTo>
                <a:lnTo>
                  <a:pt x="0" y="0"/>
                </a:lnTo>
                <a:lnTo>
                  <a:pt x="0" y="3117664"/>
                </a:lnTo>
                <a:lnTo>
                  <a:pt x="4223437" y="3117664"/>
                </a:lnTo>
                <a:lnTo>
                  <a:pt x="4223437" y="0"/>
                </a:lnTo>
                <a:close/>
              </a:path>
            </a:pathLst>
          </a:custGeom>
          <a:blipFill>
            <a:blip r:embed="rId6">
              <a:alphaModFix amt="25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468167" y="6371140"/>
            <a:ext cx="3836559" cy="3091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21"/>
              </a:lnSpc>
            </a:pPr>
            <a:r>
              <a:rPr lang="en-US" sz="4372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GET READY </a:t>
            </a:r>
          </a:p>
          <a:p>
            <a:pPr algn="ctr">
              <a:lnSpc>
                <a:spcPts val="6121"/>
              </a:lnSpc>
            </a:pPr>
            <a:r>
              <a:rPr lang="en-US" sz="4372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TO PUNCH those toxins away!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16257" y="6248898"/>
            <a:ext cx="3837109" cy="3092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22"/>
              </a:lnSpc>
            </a:pPr>
            <a:r>
              <a:rPr lang="en-US" sz="4373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Can you</a:t>
            </a:r>
          </a:p>
          <a:p>
            <a:pPr algn="ctr">
              <a:lnSpc>
                <a:spcPts val="6122"/>
              </a:lnSpc>
            </a:pPr>
            <a:r>
              <a:rPr lang="en-US" sz="4373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SWELL UP?</a:t>
            </a:r>
          </a:p>
          <a:p>
            <a:pPr algn="ctr">
              <a:lnSpc>
                <a:spcPts val="6122"/>
              </a:lnSpc>
            </a:pPr>
            <a:r>
              <a:rPr lang="en-US" sz="4373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Now </a:t>
            </a:r>
          </a:p>
          <a:p>
            <a:pPr algn="ctr">
              <a:lnSpc>
                <a:spcPts val="6122"/>
              </a:lnSpc>
            </a:pPr>
            <a:r>
              <a:rPr lang="en-US" sz="4373">
                <a:solidFill>
                  <a:srgbClr val="6C227C"/>
                </a:solidFill>
                <a:latin typeface="Lilita One"/>
                <a:ea typeface="Lilita One"/>
                <a:cs typeface="Lilita One"/>
                <a:sym typeface="Lilita One"/>
              </a:rPr>
              <a:t>SHRIVEL UP!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92296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3967194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70" y="0"/>
                </a:lnTo>
                <a:lnTo>
                  <a:pt x="2015470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5116746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6905302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027800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2479290" y="2668946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065900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3807420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6546789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70" y="0"/>
                </a:lnTo>
                <a:lnTo>
                  <a:pt x="2015470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9531677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2271046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5116746" y="4750210"/>
            <a:ext cx="2015469" cy="1909199"/>
          </a:xfrm>
          <a:custGeom>
            <a:avLst/>
            <a:gdLst/>
            <a:ahLst/>
            <a:cxnLst/>
            <a:rect l="l" t="t" r="r" b="b"/>
            <a:pathLst>
              <a:path w="2015469" h="1909199">
                <a:moveTo>
                  <a:pt x="0" y="0"/>
                </a:moveTo>
                <a:lnTo>
                  <a:pt x="2015469" y="0"/>
                </a:lnTo>
                <a:lnTo>
                  <a:pt x="2015469" y="1909199"/>
                </a:lnTo>
                <a:lnTo>
                  <a:pt x="0" y="190919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4" name="Group 14"/>
          <p:cNvGrpSpPr/>
          <p:nvPr/>
        </p:nvGrpSpPr>
        <p:grpSpPr>
          <a:xfrm>
            <a:off x="2801398" y="8154455"/>
            <a:ext cx="12315348" cy="1460162"/>
            <a:chOff x="0" y="0"/>
            <a:chExt cx="3243548" cy="38456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243548" cy="384569"/>
            </a:xfrm>
            <a:custGeom>
              <a:avLst/>
              <a:gdLst/>
              <a:ahLst/>
              <a:cxnLst/>
              <a:rect l="l" t="t" r="r" b="b"/>
              <a:pathLst>
                <a:path w="3243548" h="384569">
                  <a:moveTo>
                    <a:pt x="32061" y="0"/>
                  </a:moveTo>
                  <a:lnTo>
                    <a:pt x="3211488" y="0"/>
                  </a:lnTo>
                  <a:cubicBezTo>
                    <a:pt x="3229194" y="0"/>
                    <a:pt x="3243548" y="14354"/>
                    <a:pt x="3243548" y="32061"/>
                  </a:cubicBezTo>
                  <a:lnTo>
                    <a:pt x="3243548" y="352509"/>
                  </a:lnTo>
                  <a:cubicBezTo>
                    <a:pt x="3243548" y="370215"/>
                    <a:pt x="3229194" y="384569"/>
                    <a:pt x="3211488" y="384569"/>
                  </a:cubicBezTo>
                  <a:lnTo>
                    <a:pt x="32061" y="384569"/>
                  </a:lnTo>
                  <a:cubicBezTo>
                    <a:pt x="14354" y="384569"/>
                    <a:pt x="0" y="370215"/>
                    <a:pt x="0" y="352509"/>
                  </a:cubicBezTo>
                  <a:lnTo>
                    <a:pt x="0" y="32061"/>
                  </a:lnTo>
                  <a:cubicBezTo>
                    <a:pt x="0" y="14354"/>
                    <a:pt x="14354" y="0"/>
                    <a:pt x="32061" y="0"/>
                  </a:cubicBezTo>
                  <a:close/>
                </a:path>
              </a:pathLst>
            </a:custGeom>
            <a:solidFill>
              <a:srgbClr val="F0E8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243548" cy="43219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6338106" y="387091"/>
            <a:ext cx="7149294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PLAY!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801398" y="8140934"/>
            <a:ext cx="12238746" cy="1161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05"/>
              </a:lnSpc>
            </a:pPr>
            <a:r>
              <a:rPr lang="en-US" sz="7146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Can you find your match?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186817" y="6702619"/>
            <a:ext cx="2423755" cy="3015559"/>
          </a:xfrm>
          <a:custGeom>
            <a:avLst/>
            <a:gdLst/>
            <a:ahLst/>
            <a:cxnLst/>
            <a:rect l="l" t="t" r="r" b="b"/>
            <a:pathLst>
              <a:path w="2423755" h="3015559">
                <a:moveTo>
                  <a:pt x="0" y="0"/>
                </a:moveTo>
                <a:lnTo>
                  <a:pt x="2423756" y="0"/>
                </a:lnTo>
                <a:lnTo>
                  <a:pt x="2423756" y="3015558"/>
                </a:lnTo>
                <a:lnTo>
                  <a:pt x="0" y="30155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078541" y="4427899"/>
            <a:ext cx="4371670" cy="5464587"/>
          </a:xfrm>
          <a:custGeom>
            <a:avLst/>
            <a:gdLst/>
            <a:ahLst/>
            <a:cxnLst/>
            <a:rect l="l" t="t" r="r" b="b"/>
            <a:pathLst>
              <a:path w="4371670" h="5464587">
                <a:moveTo>
                  <a:pt x="0" y="0"/>
                </a:moveTo>
                <a:lnTo>
                  <a:pt x="4371670" y="0"/>
                </a:lnTo>
                <a:lnTo>
                  <a:pt x="4371670" y="5464587"/>
                </a:lnTo>
                <a:lnTo>
                  <a:pt x="0" y="54645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46" t="-8654" r="-7748" b="-7847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7074375" y="5269445"/>
            <a:ext cx="1283621" cy="941857"/>
          </a:xfrm>
          <a:custGeom>
            <a:avLst/>
            <a:gdLst/>
            <a:ahLst/>
            <a:cxnLst/>
            <a:rect l="l" t="t" r="r" b="b"/>
            <a:pathLst>
              <a:path w="1283621" h="941857">
                <a:moveTo>
                  <a:pt x="0" y="0"/>
                </a:moveTo>
                <a:lnTo>
                  <a:pt x="1283621" y="0"/>
                </a:lnTo>
                <a:lnTo>
                  <a:pt x="1283621" y="941856"/>
                </a:lnTo>
                <a:lnTo>
                  <a:pt x="0" y="9418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flipH="1">
            <a:off x="9559068" y="5057468"/>
            <a:ext cx="1283621" cy="941857"/>
          </a:xfrm>
          <a:custGeom>
            <a:avLst/>
            <a:gdLst/>
            <a:ahLst/>
            <a:cxnLst/>
            <a:rect l="l" t="t" r="r" b="b"/>
            <a:pathLst>
              <a:path w="1283621" h="941857">
                <a:moveTo>
                  <a:pt x="1283620" y="0"/>
                </a:moveTo>
                <a:lnTo>
                  <a:pt x="0" y="0"/>
                </a:lnTo>
                <a:lnTo>
                  <a:pt x="0" y="941856"/>
                </a:lnTo>
                <a:lnTo>
                  <a:pt x="1283620" y="941856"/>
                </a:lnTo>
                <a:lnTo>
                  <a:pt x="128362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4512766" y="4898827"/>
            <a:ext cx="1676686" cy="2624949"/>
          </a:xfrm>
          <a:custGeom>
            <a:avLst/>
            <a:gdLst/>
            <a:ahLst/>
            <a:cxnLst/>
            <a:rect l="l" t="t" r="r" b="b"/>
            <a:pathLst>
              <a:path w="1676686" h="2624949">
                <a:moveTo>
                  <a:pt x="0" y="0"/>
                </a:moveTo>
                <a:lnTo>
                  <a:pt x="1676686" y="0"/>
                </a:lnTo>
                <a:lnTo>
                  <a:pt x="1676686" y="2624949"/>
                </a:lnTo>
                <a:lnTo>
                  <a:pt x="0" y="262494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707904" y="6378385"/>
            <a:ext cx="1720749" cy="2879915"/>
          </a:xfrm>
          <a:custGeom>
            <a:avLst/>
            <a:gdLst/>
            <a:ahLst/>
            <a:cxnLst/>
            <a:rect l="l" t="t" r="r" b="b"/>
            <a:pathLst>
              <a:path w="1720749" h="2879915">
                <a:moveTo>
                  <a:pt x="0" y="0"/>
                </a:moveTo>
                <a:lnTo>
                  <a:pt x="1720750" y="0"/>
                </a:lnTo>
                <a:lnTo>
                  <a:pt x="1720750" y="2879915"/>
                </a:lnTo>
                <a:lnTo>
                  <a:pt x="0" y="287991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5475654" y="6141615"/>
            <a:ext cx="2324404" cy="3239588"/>
          </a:xfrm>
          <a:custGeom>
            <a:avLst/>
            <a:gdLst/>
            <a:ahLst/>
            <a:cxnLst/>
            <a:rect l="l" t="t" r="r" b="b"/>
            <a:pathLst>
              <a:path w="2324404" h="3239588">
                <a:moveTo>
                  <a:pt x="0" y="0"/>
                </a:moveTo>
                <a:lnTo>
                  <a:pt x="2324404" y="0"/>
                </a:lnTo>
                <a:lnTo>
                  <a:pt x="2324404" y="3239588"/>
                </a:lnTo>
                <a:lnTo>
                  <a:pt x="0" y="323958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705340" y="7523776"/>
            <a:ext cx="1191718" cy="1527844"/>
          </a:xfrm>
          <a:custGeom>
            <a:avLst/>
            <a:gdLst/>
            <a:ahLst/>
            <a:cxnLst/>
            <a:rect l="l" t="t" r="r" b="b"/>
            <a:pathLst>
              <a:path w="1191718" h="1527844">
                <a:moveTo>
                  <a:pt x="0" y="0"/>
                </a:moveTo>
                <a:lnTo>
                  <a:pt x="1191718" y="0"/>
                </a:lnTo>
                <a:lnTo>
                  <a:pt x="1191718" y="1527844"/>
                </a:lnTo>
                <a:lnTo>
                  <a:pt x="0" y="15278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4575533" y="7619843"/>
            <a:ext cx="1191718" cy="1527844"/>
          </a:xfrm>
          <a:custGeom>
            <a:avLst/>
            <a:gdLst/>
            <a:ahLst/>
            <a:cxnLst/>
            <a:rect l="l" t="t" r="r" b="b"/>
            <a:pathLst>
              <a:path w="1191718" h="1527844">
                <a:moveTo>
                  <a:pt x="0" y="0"/>
                </a:moveTo>
                <a:lnTo>
                  <a:pt x="1191719" y="0"/>
                </a:lnTo>
                <a:lnTo>
                  <a:pt x="1191719" y="1527844"/>
                </a:lnTo>
                <a:lnTo>
                  <a:pt x="0" y="15278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841180" y="2175687"/>
            <a:ext cx="3267235" cy="3261294"/>
          </a:xfrm>
          <a:custGeom>
            <a:avLst/>
            <a:gdLst/>
            <a:ahLst/>
            <a:cxnLst/>
            <a:rect l="l" t="t" r="r" b="b"/>
            <a:pathLst>
              <a:path w="3267235" h="3261294">
                <a:moveTo>
                  <a:pt x="0" y="0"/>
                </a:moveTo>
                <a:lnTo>
                  <a:pt x="3267235" y="0"/>
                </a:lnTo>
                <a:lnTo>
                  <a:pt x="3267235" y="3261294"/>
                </a:lnTo>
                <a:lnTo>
                  <a:pt x="0" y="326129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flipH="1">
            <a:off x="15574229" y="3043521"/>
            <a:ext cx="2713771" cy="2167625"/>
          </a:xfrm>
          <a:custGeom>
            <a:avLst/>
            <a:gdLst/>
            <a:ahLst/>
            <a:cxnLst/>
            <a:rect l="l" t="t" r="r" b="b"/>
            <a:pathLst>
              <a:path w="2713771" h="2167625">
                <a:moveTo>
                  <a:pt x="2713771" y="0"/>
                </a:moveTo>
                <a:lnTo>
                  <a:pt x="0" y="0"/>
                </a:lnTo>
                <a:lnTo>
                  <a:pt x="0" y="2167625"/>
                </a:lnTo>
                <a:lnTo>
                  <a:pt x="2713771" y="2167625"/>
                </a:lnTo>
                <a:lnTo>
                  <a:pt x="2713771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3" name="Group 13"/>
          <p:cNvGrpSpPr/>
          <p:nvPr/>
        </p:nvGrpSpPr>
        <p:grpSpPr>
          <a:xfrm>
            <a:off x="4123917" y="1967303"/>
            <a:ext cx="9759745" cy="897773"/>
            <a:chOff x="0" y="0"/>
            <a:chExt cx="2570468" cy="23645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70468" cy="236450"/>
            </a:xfrm>
            <a:custGeom>
              <a:avLst/>
              <a:gdLst/>
              <a:ahLst/>
              <a:cxnLst/>
              <a:rect l="l" t="t" r="r" b="b"/>
              <a:pathLst>
                <a:path w="2570468" h="236450">
                  <a:moveTo>
                    <a:pt x="40456" y="0"/>
                  </a:moveTo>
                  <a:lnTo>
                    <a:pt x="2530012" y="0"/>
                  </a:lnTo>
                  <a:cubicBezTo>
                    <a:pt x="2552355" y="0"/>
                    <a:pt x="2570468" y="18113"/>
                    <a:pt x="2570468" y="40456"/>
                  </a:cubicBezTo>
                  <a:lnTo>
                    <a:pt x="2570468" y="195995"/>
                  </a:lnTo>
                  <a:cubicBezTo>
                    <a:pt x="2570468" y="206724"/>
                    <a:pt x="2566206" y="217014"/>
                    <a:pt x="2558619" y="224601"/>
                  </a:cubicBezTo>
                  <a:cubicBezTo>
                    <a:pt x="2551032" y="232188"/>
                    <a:pt x="2540742" y="236450"/>
                    <a:pt x="2530012" y="236450"/>
                  </a:cubicBezTo>
                  <a:lnTo>
                    <a:pt x="40456" y="236450"/>
                  </a:lnTo>
                  <a:cubicBezTo>
                    <a:pt x="18113" y="236450"/>
                    <a:pt x="0" y="218338"/>
                    <a:pt x="0" y="195995"/>
                  </a:cubicBezTo>
                  <a:lnTo>
                    <a:pt x="0" y="40456"/>
                  </a:lnTo>
                  <a:cubicBezTo>
                    <a:pt x="0" y="29726"/>
                    <a:pt x="4262" y="19436"/>
                    <a:pt x="11849" y="11849"/>
                  </a:cubicBezTo>
                  <a:cubicBezTo>
                    <a:pt x="19436" y="4262"/>
                    <a:pt x="29726" y="0"/>
                    <a:pt x="40456" y="0"/>
                  </a:cubicBezTo>
                  <a:close/>
                </a:path>
              </a:pathLst>
            </a:custGeom>
            <a:solidFill>
              <a:srgbClr val="F0E8FF"/>
            </a:solidFill>
            <a:ln w="38100" cap="rnd">
              <a:solidFill>
                <a:srgbClr val="F0E8FF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2570468" cy="284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 flipH="1">
            <a:off x="11033188" y="3007951"/>
            <a:ext cx="4213411" cy="3110263"/>
          </a:xfrm>
          <a:custGeom>
            <a:avLst/>
            <a:gdLst/>
            <a:ahLst/>
            <a:cxnLst/>
            <a:rect l="l" t="t" r="r" b="b"/>
            <a:pathLst>
              <a:path w="4213411" h="3110263">
                <a:moveTo>
                  <a:pt x="4213411" y="0"/>
                </a:moveTo>
                <a:lnTo>
                  <a:pt x="0" y="0"/>
                </a:lnTo>
                <a:lnTo>
                  <a:pt x="0" y="3110263"/>
                </a:lnTo>
                <a:lnTo>
                  <a:pt x="4213411" y="3110263"/>
                </a:lnTo>
                <a:lnTo>
                  <a:pt x="4213411" y="0"/>
                </a:lnTo>
                <a:close/>
              </a:path>
            </a:pathLst>
          </a:custGeom>
          <a:blipFill>
            <a:blip r:embed="rId17">
              <a:alphaModFix amt="25000"/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4747915" y="245499"/>
            <a:ext cx="8792170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investigate!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242738" y="3803484"/>
            <a:ext cx="3800555" cy="1409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68"/>
              </a:lnSpc>
            </a:pPr>
            <a:r>
              <a:rPr lang="en-US" sz="262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How can we keep our kidneys healthy?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239589" y="2194905"/>
            <a:ext cx="9528400" cy="404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1"/>
              </a:lnSpc>
            </a:pPr>
            <a:r>
              <a:rPr lang="en-US" sz="2451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Can you guess 7 ways to keep your kidneys healthy?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2581268"/>
            <a:ext cx="1434166" cy="1431559"/>
          </a:xfrm>
          <a:custGeom>
            <a:avLst/>
            <a:gdLst/>
            <a:ahLst/>
            <a:cxnLst/>
            <a:rect l="l" t="t" r="r" b="b"/>
            <a:pathLst>
              <a:path w="1434166" h="1431559">
                <a:moveTo>
                  <a:pt x="0" y="0"/>
                </a:moveTo>
                <a:lnTo>
                  <a:pt x="1434166" y="0"/>
                </a:lnTo>
                <a:lnTo>
                  <a:pt x="1434166" y="1431558"/>
                </a:lnTo>
                <a:lnTo>
                  <a:pt x="0" y="14315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264143" y="5143500"/>
            <a:ext cx="749995" cy="1174160"/>
          </a:xfrm>
          <a:custGeom>
            <a:avLst/>
            <a:gdLst/>
            <a:ahLst/>
            <a:cxnLst/>
            <a:rect l="l" t="t" r="r" b="b"/>
            <a:pathLst>
              <a:path w="749995" h="1174160">
                <a:moveTo>
                  <a:pt x="0" y="0"/>
                </a:moveTo>
                <a:lnTo>
                  <a:pt x="749995" y="0"/>
                </a:lnTo>
                <a:lnTo>
                  <a:pt x="749995" y="1174160"/>
                </a:lnTo>
                <a:lnTo>
                  <a:pt x="0" y="1174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98898" y="7833932"/>
            <a:ext cx="815240" cy="1364418"/>
          </a:xfrm>
          <a:custGeom>
            <a:avLst/>
            <a:gdLst/>
            <a:ahLst/>
            <a:cxnLst/>
            <a:rect l="l" t="t" r="r" b="b"/>
            <a:pathLst>
              <a:path w="815240" h="1364418">
                <a:moveTo>
                  <a:pt x="0" y="0"/>
                </a:moveTo>
                <a:lnTo>
                  <a:pt x="815240" y="0"/>
                </a:lnTo>
                <a:lnTo>
                  <a:pt x="815240" y="1364417"/>
                </a:lnTo>
                <a:lnTo>
                  <a:pt x="0" y="136441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7897341" y="3297047"/>
            <a:ext cx="2493318" cy="3116648"/>
          </a:xfrm>
          <a:custGeom>
            <a:avLst/>
            <a:gdLst/>
            <a:ahLst/>
            <a:cxnLst/>
            <a:rect l="l" t="t" r="r" b="b"/>
            <a:pathLst>
              <a:path w="2493318" h="3116648">
                <a:moveTo>
                  <a:pt x="0" y="0"/>
                </a:moveTo>
                <a:lnTo>
                  <a:pt x="2493318" y="0"/>
                </a:lnTo>
                <a:lnTo>
                  <a:pt x="2493318" y="3116648"/>
                </a:lnTo>
                <a:lnTo>
                  <a:pt x="0" y="311664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46" t="-8654" r="-7748" b="-7847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8488792" y="3755689"/>
            <a:ext cx="700887" cy="514276"/>
          </a:xfrm>
          <a:custGeom>
            <a:avLst/>
            <a:gdLst/>
            <a:ahLst/>
            <a:cxnLst/>
            <a:rect l="l" t="t" r="r" b="b"/>
            <a:pathLst>
              <a:path w="700887" h="514276">
                <a:moveTo>
                  <a:pt x="0" y="0"/>
                </a:moveTo>
                <a:lnTo>
                  <a:pt x="700886" y="0"/>
                </a:lnTo>
                <a:lnTo>
                  <a:pt x="700886" y="514275"/>
                </a:lnTo>
                <a:lnTo>
                  <a:pt x="0" y="51427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flipH="1">
            <a:off x="16204122" y="2461049"/>
            <a:ext cx="1459674" cy="1165914"/>
          </a:xfrm>
          <a:custGeom>
            <a:avLst/>
            <a:gdLst/>
            <a:ahLst/>
            <a:cxnLst/>
            <a:rect l="l" t="t" r="r" b="b"/>
            <a:pathLst>
              <a:path w="1459674" h="1165914">
                <a:moveTo>
                  <a:pt x="1459674" y="0"/>
                </a:moveTo>
                <a:lnTo>
                  <a:pt x="0" y="0"/>
                </a:lnTo>
                <a:lnTo>
                  <a:pt x="0" y="1165915"/>
                </a:lnTo>
                <a:lnTo>
                  <a:pt x="1459674" y="1165915"/>
                </a:lnTo>
                <a:lnTo>
                  <a:pt x="1459674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6664628" y="5170563"/>
            <a:ext cx="999168" cy="1243132"/>
          </a:xfrm>
          <a:custGeom>
            <a:avLst/>
            <a:gdLst/>
            <a:ahLst/>
            <a:cxnLst/>
            <a:rect l="l" t="t" r="r" b="b"/>
            <a:pathLst>
              <a:path w="999168" h="1243132">
                <a:moveTo>
                  <a:pt x="0" y="0"/>
                </a:moveTo>
                <a:lnTo>
                  <a:pt x="999168" y="0"/>
                </a:lnTo>
                <a:lnTo>
                  <a:pt x="999168" y="1243132"/>
                </a:lnTo>
                <a:lnTo>
                  <a:pt x="0" y="124313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6765056" y="7833932"/>
            <a:ext cx="898739" cy="1252598"/>
          </a:xfrm>
          <a:custGeom>
            <a:avLst/>
            <a:gdLst/>
            <a:ahLst/>
            <a:cxnLst/>
            <a:rect l="l" t="t" r="r" b="b"/>
            <a:pathLst>
              <a:path w="898739" h="1252598">
                <a:moveTo>
                  <a:pt x="0" y="0"/>
                </a:moveTo>
                <a:lnTo>
                  <a:pt x="898740" y="0"/>
                </a:lnTo>
                <a:lnTo>
                  <a:pt x="898740" y="1252598"/>
                </a:lnTo>
                <a:lnTo>
                  <a:pt x="0" y="125259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557813" y="8214290"/>
            <a:ext cx="470887" cy="603701"/>
          </a:xfrm>
          <a:custGeom>
            <a:avLst/>
            <a:gdLst/>
            <a:ahLst/>
            <a:cxnLst/>
            <a:rect l="l" t="t" r="r" b="b"/>
            <a:pathLst>
              <a:path w="470887" h="603701">
                <a:moveTo>
                  <a:pt x="0" y="0"/>
                </a:moveTo>
                <a:lnTo>
                  <a:pt x="470887" y="0"/>
                </a:lnTo>
                <a:lnTo>
                  <a:pt x="470887" y="603701"/>
                </a:lnTo>
                <a:lnTo>
                  <a:pt x="0" y="60370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6325570" y="8214290"/>
            <a:ext cx="470887" cy="603701"/>
          </a:xfrm>
          <a:custGeom>
            <a:avLst/>
            <a:gdLst/>
            <a:ahLst/>
            <a:cxnLst/>
            <a:rect l="l" t="t" r="r" b="b"/>
            <a:pathLst>
              <a:path w="470887" h="603701">
                <a:moveTo>
                  <a:pt x="0" y="0"/>
                </a:moveTo>
                <a:lnTo>
                  <a:pt x="470887" y="0"/>
                </a:lnTo>
                <a:lnTo>
                  <a:pt x="470887" y="603701"/>
                </a:lnTo>
                <a:lnTo>
                  <a:pt x="0" y="60370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flipH="1">
            <a:off x="9846745" y="3626964"/>
            <a:ext cx="700887" cy="514276"/>
          </a:xfrm>
          <a:custGeom>
            <a:avLst/>
            <a:gdLst/>
            <a:ahLst/>
            <a:cxnLst/>
            <a:rect l="l" t="t" r="r" b="b"/>
            <a:pathLst>
              <a:path w="700887" h="514276">
                <a:moveTo>
                  <a:pt x="700887" y="0"/>
                </a:moveTo>
                <a:lnTo>
                  <a:pt x="0" y="0"/>
                </a:lnTo>
                <a:lnTo>
                  <a:pt x="0" y="514275"/>
                </a:lnTo>
                <a:lnTo>
                  <a:pt x="700887" y="514275"/>
                </a:lnTo>
                <a:lnTo>
                  <a:pt x="70088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AutoShape 13"/>
          <p:cNvSpPr/>
          <p:nvPr/>
        </p:nvSpPr>
        <p:spPr>
          <a:xfrm flipV="1">
            <a:off x="2153506" y="4012826"/>
            <a:ext cx="4314516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AutoShape 14"/>
          <p:cNvSpPr/>
          <p:nvPr/>
        </p:nvSpPr>
        <p:spPr>
          <a:xfrm>
            <a:off x="2153300" y="6535032"/>
            <a:ext cx="4314722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5" name="AutoShape 15"/>
          <p:cNvSpPr/>
          <p:nvPr/>
        </p:nvSpPr>
        <p:spPr>
          <a:xfrm flipV="1">
            <a:off x="2153781" y="9004907"/>
            <a:ext cx="4314585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6" name="AutoShape 16"/>
          <p:cNvSpPr/>
          <p:nvPr/>
        </p:nvSpPr>
        <p:spPr>
          <a:xfrm flipV="1">
            <a:off x="11537505" y="4031876"/>
            <a:ext cx="4725410" cy="1905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7" name="AutoShape 17"/>
          <p:cNvSpPr/>
          <p:nvPr/>
        </p:nvSpPr>
        <p:spPr>
          <a:xfrm flipV="1">
            <a:off x="11568721" y="7076321"/>
            <a:ext cx="4756810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Box 18"/>
          <p:cNvSpPr txBox="1"/>
          <p:nvPr/>
        </p:nvSpPr>
        <p:spPr>
          <a:xfrm>
            <a:off x="4233499" y="1073304"/>
            <a:ext cx="9528400" cy="8330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1"/>
              </a:lnSpc>
            </a:pPr>
            <a:r>
              <a:rPr lang="en-US" sz="2451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ACTIVITY 4: In your pairs, use the pictures as clues to list 7 ways that we can keep our kidneys healthy</a:t>
            </a:r>
          </a:p>
        </p:txBody>
      </p:sp>
      <p:sp>
        <p:nvSpPr>
          <p:cNvPr id="19" name="AutoShape 19"/>
          <p:cNvSpPr/>
          <p:nvPr/>
        </p:nvSpPr>
        <p:spPr>
          <a:xfrm flipV="1">
            <a:off x="7344906" y="7633246"/>
            <a:ext cx="3598187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 flipV="1">
            <a:off x="2153342" y="4576159"/>
            <a:ext cx="4314516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2153506" y="7057271"/>
            <a:ext cx="4314722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2153781" y="9536565"/>
            <a:ext cx="4314722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 flipV="1">
            <a:off x="7344906" y="7076321"/>
            <a:ext cx="3598187" cy="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 flipV="1">
            <a:off x="11537428" y="4604734"/>
            <a:ext cx="4725410" cy="19050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 flipV="1">
            <a:off x="11568759" y="6554082"/>
            <a:ext cx="4756810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AutoShape 26"/>
          <p:cNvSpPr/>
          <p:nvPr/>
        </p:nvSpPr>
        <p:spPr>
          <a:xfrm flipV="1">
            <a:off x="11568798" y="8976332"/>
            <a:ext cx="4756810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AutoShape 27"/>
          <p:cNvSpPr/>
          <p:nvPr/>
        </p:nvSpPr>
        <p:spPr>
          <a:xfrm flipV="1">
            <a:off x="11568836" y="9555615"/>
            <a:ext cx="4756810" cy="9525"/>
          </a:xfrm>
          <a:prstGeom prst="line">
            <a:avLst/>
          </a:prstGeom>
          <a:ln w="38100" cap="flat">
            <a:solidFill>
              <a:srgbClr val="000000"/>
            </a:solidFill>
            <a:prstDash val="sysDot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75437" y="245499"/>
            <a:ext cx="6537127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CHECK!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3" name="Freeform 3"/>
          <p:cNvSpPr/>
          <p:nvPr/>
        </p:nvSpPr>
        <p:spPr>
          <a:xfrm>
            <a:off x="1028700" y="2581268"/>
            <a:ext cx="1434166" cy="1431559"/>
          </a:xfrm>
          <a:custGeom>
            <a:avLst/>
            <a:gdLst/>
            <a:ahLst/>
            <a:cxnLst/>
            <a:rect l="l" t="t" r="r" b="b"/>
            <a:pathLst>
              <a:path w="1434166" h="1431559">
                <a:moveTo>
                  <a:pt x="0" y="0"/>
                </a:moveTo>
                <a:lnTo>
                  <a:pt x="1434166" y="0"/>
                </a:lnTo>
                <a:lnTo>
                  <a:pt x="1434166" y="1431558"/>
                </a:lnTo>
                <a:lnTo>
                  <a:pt x="0" y="143155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264143" y="5143500"/>
            <a:ext cx="749995" cy="1174160"/>
          </a:xfrm>
          <a:custGeom>
            <a:avLst/>
            <a:gdLst/>
            <a:ahLst/>
            <a:cxnLst/>
            <a:rect l="l" t="t" r="r" b="b"/>
            <a:pathLst>
              <a:path w="749995" h="1174160">
                <a:moveTo>
                  <a:pt x="0" y="0"/>
                </a:moveTo>
                <a:lnTo>
                  <a:pt x="749995" y="0"/>
                </a:lnTo>
                <a:lnTo>
                  <a:pt x="749995" y="1174160"/>
                </a:lnTo>
                <a:lnTo>
                  <a:pt x="0" y="1174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338163" y="7833932"/>
            <a:ext cx="815240" cy="1364418"/>
          </a:xfrm>
          <a:custGeom>
            <a:avLst/>
            <a:gdLst/>
            <a:ahLst/>
            <a:cxnLst/>
            <a:rect l="l" t="t" r="r" b="b"/>
            <a:pathLst>
              <a:path w="815240" h="1364418">
                <a:moveTo>
                  <a:pt x="0" y="0"/>
                </a:moveTo>
                <a:lnTo>
                  <a:pt x="815240" y="0"/>
                </a:lnTo>
                <a:lnTo>
                  <a:pt x="815240" y="1364417"/>
                </a:lnTo>
                <a:lnTo>
                  <a:pt x="0" y="136441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7897341" y="3297047"/>
            <a:ext cx="2493318" cy="3116648"/>
          </a:xfrm>
          <a:custGeom>
            <a:avLst/>
            <a:gdLst/>
            <a:ahLst/>
            <a:cxnLst/>
            <a:rect l="l" t="t" r="r" b="b"/>
            <a:pathLst>
              <a:path w="2493318" h="3116648">
                <a:moveTo>
                  <a:pt x="0" y="0"/>
                </a:moveTo>
                <a:lnTo>
                  <a:pt x="2493318" y="0"/>
                </a:lnTo>
                <a:lnTo>
                  <a:pt x="2493318" y="3116648"/>
                </a:lnTo>
                <a:lnTo>
                  <a:pt x="0" y="311664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46" t="-8654" r="-7748" b="-7847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8488792" y="3755689"/>
            <a:ext cx="700887" cy="514276"/>
          </a:xfrm>
          <a:custGeom>
            <a:avLst/>
            <a:gdLst/>
            <a:ahLst/>
            <a:cxnLst/>
            <a:rect l="l" t="t" r="r" b="b"/>
            <a:pathLst>
              <a:path w="700887" h="514276">
                <a:moveTo>
                  <a:pt x="0" y="0"/>
                </a:moveTo>
                <a:lnTo>
                  <a:pt x="700886" y="0"/>
                </a:lnTo>
                <a:lnTo>
                  <a:pt x="700886" y="514275"/>
                </a:lnTo>
                <a:lnTo>
                  <a:pt x="0" y="51427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H="1">
            <a:off x="16035219" y="2254323"/>
            <a:ext cx="1459674" cy="1165914"/>
          </a:xfrm>
          <a:custGeom>
            <a:avLst/>
            <a:gdLst/>
            <a:ahLst/>
            <a:cxnLst/>
            <a:rect l="l" t="t" r="r" b="b"/>
            <a:pathLst>
              <a:path w="1459674" h="1165914">
                <a:moveTo>
                  <a:pt x="1459674" y="0"/>
                </a:moveTo>
                <a:lnTo>
                  <a:pt x="0" y="0"/>
                </a:lnTo>
                <a:lnTo>
                  <a:pt x="0" y="1165914"/>
                </a:lnTo>
                <a:lnTo>
                  <a:pt x="1459674" y="1165914"/>
                </a:lnTo>
                <a:lnTo>
                  <a:pt x="1459674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6045600" y="5287137"/>
            <a:ext cx="999168" cy="1243132"/>
          </a:xfrm>
          <a:custGeom>
            <a:avLst/>
            <a:gdLst/>
            <a:ahLst/>
            <a:cxnLst/>
            <a:rect l="l" t="t" r="r" b="b"/>
            <a:pathLst>
              <a:path w="999168" h="1243132">
                <a:moveTo>
                  <a:pt x="0" y="0"/>
                </a:moveTo>
                <a:lnTo>
                  <a:pt x="999168" y="0"/>
                </a:lnTo>
                <a:lnTo>
                  <a:pt x="999168" y="1243132"/>
                </a:lnTo>
                <a:lnTo>
                  <a:pt x="0" y="124313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035219" y="8005702"/>
            <a:ext cx="898739" cy="1252598"/>
          </a:xfrm>
          <a:custGeom>
            <a:avLst/>
            <a:gdLst/>
            <a:ahLst/>
            <a:cxnLst/>
            <a:rect l="l" t="t" r="r" b="b"/>
            <a:pathLst>
              <a:path w="898739" h="1252598">
                <a:moveTo>
                  <a:pt x="0" y="0"/>
                </a:moveTo>
                <a:lnTo>
                  <a:pt x="898740" y="0"/>
                </a:lnTo>
                <a:lnTo>
                  <a:pt x="898740" y="1252598"/>
                </a:lnTo>
                <a:lnTo>
                  <a:pt x="0" y="125259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793257" y="8214290"/>
            <a:ext cx="470887" cy="603701"/>
          </a:xfrm>
          <a:custGeom>
            <a:avLst/>
            <a:gdLst/>
            <a:ahLst/>
            <a:cxnLst/>
            <a:rect l="l" t="t" r="r" b="b"/>
            <a:pathLst>
              <a:path w="470887" h="603701">
                <a:moveTo>
                  <a:pt x="0" y="0"/>
                </a:moveTo>
                <a:lnTo>
                  <a:pt x="470886" y="0"/>
                </a:lnTo>
                <a:lnTo>
                  <a:pt x="470886" y="603701"/>
                </a:lnTo>
                <a:lnTo>
                  <a:pt x="0" y="60370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5574713" y="8330150"/>
            <a:ext cx="470887" cy="603701"/>
          </a:xfrm>
          <a:custGeom>
            <a:avLst/>
            <a:gdLst/>
            <a:ahLst/>
            <a:cxnLst/>
            <a:rect l="l" t="t" r="r" b="b"/>
            <a:pathLst>
              <a:path w="470887" h="603701">
                <a:moveTo>
                  <a:pt x="0" y="0"/>
                </a:moveTo>
                <a:lnTo>
                  <a:pt x="470887" y="0"/>
                </a:lnTo>
                <a:lnTo>
                  <a:pt x="470887" y="603701"/>
                </a:lnTo>
                <a:lnTo>
                  <a:pt x="0" y="60370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2258599" y="3230372"/>
            <a:ext cx="4897189" cy="1173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9" lvl="1" indent="-367030" algn="ctr">
              <a:lnSpc>
                <a:spcPts val="4759"/>
              </a:lnSpc>
              <a:buAutoNum type="arabicPeriod"/>
            </a:pPr>
            <a:r>
              <a:rPr lang="en-US" sz="33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Get enough of sleep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462866" y="5220462"/>
            <a:ext cx="4498258" cy="118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2. Drink 6 - 8 glasses of water a day.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462866" y="7935750"/>
            <a:ext cx="347816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3. Eat less salt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305337" y="6653467"/>
            <a:ext cx="2242295" cy="118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4. Exercise daily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720892" y="7932448"/>
            <a:ext cx="326424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7. Eat less sugar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1440142" y="5285133"/>
            <a:ext cx="4605458" cy="118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6. Eat plenty of fruit and vegetables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720892" y="3287301"/>
            <a:ext cx="4605458" cy="1126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61"/>
              </a:lnSpc>
            </a:pPr>
            <a:r>
              <a:rPr lang="en-US" sz="3257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5. Get regular medical check-ups</a:t>
            </a:r>
          </a:p>
        </p:txBody>
      </p:sp>
      <p:sp>
        <p:nvSpPr>
          <p:cNvPr id="20" name="Freeform 20"/>
          <p:cNvSpPr/>
          <p:nvPr/>
        </p:nvSpPr>
        <p:spPr>
          <a:xfrm flipH="1">
            <a:off x="9846745" y="3626964"/>
            <a:ext cx="700887" cy="514276"/>
          </a:xfrm>
          <a:custGeom>
            <a:avLst/>
            <a:gdLst/>
            <a:ahLst/>
            <a:cxnLst/>
            <a:rect l="l" t="t" r="r" b="b"/>
            <a:pathLst>
              <a:path w="700887" h="514276">
                <a:moveTo>
                  <a:pt x="700887" y="0"/>
                </a:moveTo>
                <a:lnTo>
                  <a:pt x="0" y="0"/>
                </a:lnTo>
                <a:lnTo>
                  <a:pt x="0" y="514275"/>
                </a:lnTo>
                <a:lnTo>
                  <a:pt x="700887" y="514275"/>
                </a:lnTo>
                <a:lnTo>
                  <a:pt x="70088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65845" y="2862516"/>
            <a:ext cx="5017539" cy="6874115"/>
          </a:xfrm>
          <a:custGeom>
            <a:avLst/>
            <a:gdLst/>
            <a:ahLst/>
            <a:cxnLst/>
            <a:rect l="l" t="t" r="r" b="b"/>
            <a:pathLst>
              <a:path w="5017539" h="6874115">
                <a:moveTo>
                  <a:pt x="0" y="0"/>
                </a:moveTo>
                <a:lnTo>
                  <a:pt x="5017538" y="0"/>
                </a:lnTo>
                <a:lnTo>
                  <a:pt x="5017538" y="6874115"/>
                </a:lnTo>
                <a:lnTo>
                  <a:pt x="0" y="68741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7989" b="-5025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10693996" y="1712714"/>
            <a:ext cx="3988752" cy="2944424"/>
          </a:xfrm>
          <a:custGeom>
            <a:avLst/>
            <a:gdLst/>
            <a:ahLst/>
            <a:cxnLst/>
            <a:rect l="l" t="t" r="r" b="b"/>
            <a:pathLst>
              <a:path w="3988752" h="2944424">
                <a:moveTo>
                  <a:pt x="3988752" y="0"/>
                </a:moveTo>
                <a:lnTo>
                  <a:pt x="0" y="0"/>
                </a:lnTo>
                <a:lnTo>
                  <a:pt x="0" y="2944424"/>
                </a:lnTo>
                <a:lnTo>
                  <a:pt x="3988752" y="2944424"/>
                </a:lnTo>
                <a:lnTo>
                  <a:pt x="3988752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629751" y="48854"/>
            <a:ext cx="9248998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SAVE A LIFE!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164225" y="2365835"/>
            <a:ext cx="3134482" cy="1552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13"/>
              </a:lnSpc>
            </a:pPr>
            <a:r>
              <a:rPr lang="en-US" sz="2152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I love my family very much... I want to help save their lives!</a:t>
            </a:r>
          </a:p>
        </p:txBody>
      </p:sp>
      <p:sp>
        <p:nvSpPr>
          <p:cNvPr id="6" name="Freeform 6"/>
          <p:cNvSpPr/>
          <p:nvPr/>
        </p:nvSpPr>
        <p:spPr>
          <a:xfrm>
            <a:off x="13878749" y="5324980"/>
            <a:ext cx="4409251" cy="5150062"/>
          </a:xfrm>
          <a:custGeom>
            <a:avLst/>
            <a:gdLst/>
            <a:ahLst/>
            <a:cxnLst/>
            <a:rect l="l" t="t" r="r" b="b"/>
            <a:pathLst>
              <a:path w="4409251" h="5150062">
                <a:moveTo>
                  <a:pt x="0" y="0"/>
                </a:moveTo>
                <a:lnTo>
                  <a:pt x="4409251" y="0"/>
                </a:lnTo>
                <a:lnTo>
                  <a:pt x="4409251" y="5150062"/>
                </a:lnTo>
                <a:lnTo>
                  <a:pt x="0" y="515006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9224" t="-44674" b="-7662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1321957" y="4900736"/>
            <a:ext cx="3042034" cy="2245575"/>
          </a:xfrm>
          <a:custGeom>
            <a:avLst/>
            <a:gdLst/>
            <a:ahLst/>
            <a:cxnLst/>
            <a:rect l="l" t="t" r="r" b="b"/>
            <a:pathLst>
              <a:path w="3042034" h="2245575">
                <a:moveTo>
                  <a:pt x="0" y="0"/>
                </a:moveTo>
                <a:lnTo>
                  <a:pt x="3042035" y="0"/>
                </a:lnTo>
                <a:lnTo>
                  <a:pt x="3042035" y="2245575"/>
                </a:lnTo>
                <a:lnTo>
                  <a:pt x="0" y="22455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1640370" y="5508943"/>
            <a:ext cx="2658337" cy="790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8"/>
              </a:lnSpc>
            </a:pPr>
            <a:r>
              <a:rPr lang="en-US" sz="2148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BUT how can I help THEM?</a:t>
            </a:r>
          </a:p>
        </p:txBody>
      </p:sp>
      <p:sp>
        <p:nvSpPr>
          <p:cNvPr id="9" name="Freeform 9"/>
          <p:cNvSpPr/>
          <p:nvPr/>
        </p:nvSpPr>
        <p:spPr>
          <a:xfrm>
            <a:off x="307258" y="1390730"/>
            <a:ext cx="5329648" cy="3934250"/>
          </a:xfrm>
          <a:custGeom>
            <a:avLst/>
            <a:gdLst/>
            <a:ahLst/>
            <a:cxnLst/>
            <a:rect l="l" t="t" r="r" b="b"/>
            <a:pathLst>
              <a:path w="5329648" h="3934250">
                <a:moveTo>
                  <a:pt x="0" y="0"/>
                </a:moveTo>
                <a:lnTo>
                  <a:pt x="5329648" y="0"/>
                </a:lnTo>
                <a:lnTo>
                  <a:pt x="5329648" y="3934250"/>
                </a:lnTo>
                <a:lnTo>
                  <a:pt x="0" y="39342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809636" y="2365835"/>
            <a:ext cx="4324893" cy="1867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06"/>
              </a:lnSpc>
            </a:pPr>
            <a:r>
              <a:rPr lang="en-US" sz="2076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Allah says...and whoever saves the life of a person it is as if he has saved the life of the whole of humankind. (Qur’an 5:32)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4676911"/>
            <a:ext cx="8732878" cy="5610089"/>
          </a:xfrm>
          <a:custGeom>
            <a:avLst/>
            <a:gdLst/>
            <a:ahLst/>
            <a:cxnLst/>
            <a:rect l="l" t="t" r="r" b="b"/>
            <a:pathLst>
              <a:path w="8732878" h="5610089">
                <a:moveTo>
                  <a:pt x="0" y="0"/>
                </a:moveTo>
                <a:lnTo>
                  <a:pt x="8732878" y="0"/>
                </a:lnTo>
                <a:lnTo>
                  <a:pt x="8732878" y="5610089"/>
                </a:lnTo>
                <a:lnTo>
                  <a:pt x="0" y="561008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8902" b="-20858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7696801" y="27020"/>
            <a:ext cx="7817624" cy="5770828"/>
          </a:xfrm>
          <a:custGeom>
            <a:avLst/>
            <a:gdLst/>
            <a:ahLst/>
            <a:cxnLst/>
            <a:rect l="l" t="t" r="r" b="b"/>
            <a:pathLst>
              <a:path w="7817624" h="5770828">
                <a:moveTo>
                  <a:pt x="7817624" y="0"/>
                </a:moveTo>
                <a:lnTo>
                  <a:pt x="0" y="0"/>
                </a:lnTo>
                <a:lnTo>
                  <a:pt x="0" y="5770828"/>
                </a:lnTo>
                <a:lnTo>
                  <a:pt x="7817624" y="5770828"/>
                </a:lnTo>
                <a:lnTo>
                  <a:pt x="7817624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8581165" y="6057900"/>
            <a:ext cx="9414319" cy="3829035"/>
            <a:chOff x="0" y="0"/>
            <a:chExt cx="2398100" cy="92609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98100" cy="926093"/>
            </a:xfrm>
            <a:custGeom>
              <a:avLst/>
              <a:gdLst/>
              <a:ahLst/>
              <a:cxnLst/>
              <a:rect l="l" t="t" r="r" b="b"/>
              <a:pathLst>
                <a:path w="2398100" h="926093">
                  <a:moveTo>
                    <a:pt x="43364" y="0"/>
                  </a:moveTo>
                  <a:lnTo>
                    <a:pt x="2354736" y="0"/>
                  </a:lnTo>
                  <a:cubicBezTo>
                    <a:pt x="2378685" y="0"/>
                    <a:pt x="2398100" y="19415"/>
                    <a:pt x="2398100" y="43364"/>
                  </a:cubicBezTo>
                  <a:lnTo>
                    <a:pt x="2398100" y="882730"/>
                  </a:lnTo>
                  <a:cubicBezTo>
                    <a:pt x="2398100" y="906679"/>
                    <a:pt x="2378685" y="926093"/>
                    <a:pt x="2354736" y="926093"/>
                  </a:cubicBezTo>
                  <a:lnTo>
                    <a:pt x="43364" y="926093"/>
                  </a:lnTo>
                  <a:cubicBezTo>
                    <a:pt x="19415" y="926093"/>
                    <a:pt x="0" y="906679"/>
                    <a:pt x="0" y="882730"/>
                  </a:cubicBezTo>
                  <a:lnTo>
                    <a:pt x="0" y="43364"/>
                  </a:lnTo>
                  <a:cubicBezTo>
                    <a:pt x="0" y="19415"/>
                    <a:pt x="19415" y="0"/>
                    <a:pt x="43364" y="0"/>
                  </a:cubicBezTo>
                  <a:close/>
                </a:path>
              </a:pathLst>
            </a:custGeom>
            <a:solidFill>
              <a:srgbClr val="F0E8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398100" cy="9737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819320" y="1181100"/>
            <a:ext cx="5574248" cy="2914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65"/>
              </a:lnSpc>
            </a:pPr>
            <a:r>
              <a:rPr lang="en-US" sz="3260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I AM GOING TO design a poster that shows them how to keep their kidneys healthy!</a:t>
            </a:r>
          </a:p>
          <a:p>
            <a:pPr algn="ctr">
              <a:lnSpc>
                <a:spcPts val="4565"/>
              </a:lnSpc>
            </a:pPr>
            <a:r>
              <a:rPr lang="en-US" sz="3260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You should too!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630729"/>
            <a:ext cx="7696801" cy="24692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909"/>
              </a:lnSpc>
            </a:pPr>
            <a:r>
              <a:rPr lang="en-US" sz="7078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SHARE OUR KNOWLEDGE!</a:t>
            </a:r>
            <a:r>
              <a:rPr lang="en-US" sz="7078" dirty="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806618" y="6479870"/>
            <a:ext cx="8963411" cy="298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04"/>
              </a:lnSpc>
            </a:pPr>
            <a:r>
              <a:rPr lang="en-US" sz="2432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MAIN ACTIVITY: In your pairs, design a </a:t>
            </a:r>
            <a:r>
              <a:rPr lang="en-US" sz="2432" b="1" dirty="0" err="1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colourful</a:t>
            </a:r>
            <a:r>
              <a:rPr lang="en-US" sz="2432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 poster using any of the following slogans or make up your own.</a:t>
            </a:r>
          </a:p>
          <a:p>
            <a:pPr algn="l">
              <a:lnSpc>
                <a:spcPts val="3404"/>
              </a:lnSpc>
            </a:pPr>
            <a:endParaRPr lang="en-US" sz="2432" b="1" dirty="0">
              <a:solidFill>
                <a:srgbClr val="000000"/>
              </a:solidFill>
              <a:latin typeface="Century Gothic" panose="020B0502020202020204" pitchFamily="34" charset="0"/>
              <a:ea typeface="Canva Sans Bold"/>
              <a:cs typeface="Canva Sans Bold"/>
              <a:sym typeface="Canva Sans Bold"/>
            </a:endParaRPr>
          </a:p>
          <a:p>
            <a:pPr marL="525080" lvl="1" indent="-262540" algn="l">
              <a:lnSpc>
                <a:spcPts val="3404"/>
              </a:lnSpc>
              <a:buFont typeface="Arial"/>
              <a:buChar char="•"/>
            </a:pPr>
            <a:r>
              <a:rPr lang="en-US" sz="2432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“Keep your kidneys healthy”</a:t>
            </a:r>
          </a:p>
          <a:p>
            <a:pPr marL="525080" lvl="1" indent="-262540" algn="l">
              <a:lnSpc>
                <a:spcPts val="3404"/>
              </a:lnSpc>
              <a:buFont typeface="Arial"/>
              <a:buChar char="•"/>
            </a:pPr>
            <a:r>
              <a:rPr lang="en-US" sz="2432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“Sharing knowledge saves lives”</a:t>
            </a:r>
          </a:p>
          <a:p>
            <a:pPr marL="525080" lvl="1" indent="-262540" algn="l">
              <a:lnSpc>
                <a:spcPts val="3404"/>
              </a:lnSpc>
              <a:buFont typeface="Arial"/>
              <a:buChar char="•"/>
            </a:pPr>
            <a:r>
              <a:rPr lang="en-US" sz="2432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“Look after your kidneys”</a:t>
            </a:r>
          </a:p>
          <a:p>
            <a:pPr marL="525080" lvl="1" indent="-262540" algn="l">
              <a:lnSpc>
                <a:spcPts val="3404"/>
              </a:lnSpc>
              <a:spcBef>
                <a:spcPct val="0"/>
              </a:spcBef>
              <a:buFont typeface="Arial"/>
              <a:buChar char="•"/>
            </a:pPr>
            <a:r>
              <a:rPr lang="en-US" sz="2432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"Kidney health is wealth!"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456428" y="258722"/>
            <a:ext cx="9808906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REMEMBER!</a:t>
            </a:r>
          </a:p>
        </p:txBody>
      </p:sp>
      <p:sp>
        <p:nvSpPr>
          <p:cNvPr id="3" name="Freeform 3"/>
          <p:cNvSpPr/>
          <p:nvPr/>
        </p:nvSpPr>
        <p:spPr>
          <a:xfrm>
            <a:off x="194960" y="3992685"/>
            <a:ext cx="4989508" cy="6294315"/>
          </a:xfrm>
          <a:custGeom>
            <a:avLst/>
            <a:gdLst/>
            <a:ahLst/>
            <a:cxnLst/>
            <a:rect l="l" t="t" r="r" b="b"/>
            <a:pathLst>
              <a:path w="4989508" h="6294315">
                <a:moveTo>
                  <a:pt x="0" y="0"/>
                </a:moveTo>
                <a:lnTo>
                  <a:pt x="4989508" y="0"/>
                </a:lnTo>
                <a:lnTo>
                  <a:pt x="4989508" y="6294315"/>
                </a:lnTo>
                <a:lnTo>
                  <a:pt x="0" y="62943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574" t="-59708" r="-19337" b="-7386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2835798" y="1747904"/>
            <a:ext cx="4884981" cy="3606005"/>
          </a:xfrm>
          <a:custGeom>
            <a:avLst/>
            <a:gdLst/>
            <a:ahLst/>
            <a:cxnLst/>
            <a:rect l="l" t="t" r="r" b="b"/>
            <a:pathLst>
              <a:path w="4884981" h="3606005">
                <a:moveTo>
                  <a:pt x="4884981" y="0"/>
                </a:moveTo>
                <a:lnTo>
                  <a:pt x="0" y="0"/>
                </a:lnTo>
                <a:lnTo>
                  <a:pt x="0" y="3606004"/>
                </a:lnTo>
                <a:lnTo>
                  <a:pt x="4884981" y="3606004"/>
                </a:lnTo>
                <a:lnTo>
                  <a:pt x="4884981" y="0"/>
                </a:lnTo>
                <a:close/>
              </a:path>
            </a:pathLst>
          </a:custGeom>
          <a:blipFill>
            <a:blip r:embed="rId4">
              <a:alphaModFix amt="2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547219" y="2494490"/>
            <a:ext cx="3600194" cy="2136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3"/>
              </a:lnSpc>
            </a:pPr>
            <a:r>
              <a:rPr lang="en-US" sz="2367" dirty="0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sadly, some people in our community will still need a kidney transplant - like me. </a:t>
            </a:r>
          </a:p>
        </p:txBody>
      </p:sp>
      <p:sp>
        <p:nvSpPr>
          <p:cNvPr id="10" name="Freeform 10"/>
          <p:cNvSpPr/>
          <p:nvPr/>
        </p:nvSpPr>
        <p:spPr>
          <a:xfrm>
            <a:off x="15305735" y="295721"/>
            <a:ext cx="2503039" cy="1728661"/>
          </a:xfrm>
          <a:custGeom>
            <a:avLst/>
            <a:gdLst/>
            <a:ahLst/>
            <a:cxnLst/>
            <a:rect l="l" t="t" r="r" b="b"/>
            <a:pathLst>
              <a:path w="2503039" h="1728661">
                <a:moveTo>
                  <a:pt x="0" y="0"/>
                </a:moveTo>
                <a:lnTo>
                  <a:pt x="2503039" y="0"/>
                </a:lnTo>
                <a:lnTo>
                  <a:pt x="2503039" y="1728661"/>
                </a:lnTo>
                <a:lnTo>
                  <a:pt x="0" y="17286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1" name="Group 6">
            <a:extLst>
              <a:ext uri="{FF2B5EF4-FFF2-40B4-BE49-F238E27FC236}">
                <a16:creationId xmlns:a16="http://schemas.microsoft.com/office/drawing/2014/main" id="{02F0B7FA-E80B-B2E3-ECB5-A4271AF71B26}"/>
              </a:ext>
            </a:extLst>
          </p:cNvPr>
          <p:cNvGrpSpPr/>
          <p:nvPr/>
        </p:nvGrpSpPr>
        <p:grpSpPr>
          <a:xfrm>
            <a:off x="7887006" y="2024382"/>
            <a:ext cx="9808906" cy="7877207"/>
            <a:chOff x="0" y="-47625"/>
            <a:chExt cx="2583416" cy="2074655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D25E4CAA-18C7-F6C9-209D-71EC4EAD8241}"/>
                </a:ext>
              </a:extLst>
            </p:cNvPr>
            <p:cNvSpPr/>
            <p:nvPr/>
          </p:nvSpPr>
          <p:spPr>
            <a:xfrm>
              <a:off x="0" y="0"/>
              <a:ext cx="2583416" cy="2027030"/>
            </a:xfrm>
            <a:custGeom>
              <a:avLst/>
              <a:gdLst/>
              <a:ahLst/>
              <a:cxnLst/>
              <a:rect l="l" t="t" r="r" b="b"/>
              <a:pathLst>
                <a:path w="2583416" h="1706200">
                  <a:moveTo>
                    <a:pt x="40253" y="0"/>
                  </a:moveTo>
                  <a:lnTo>
                    <a:pt x="2543163" y="0"/>
                  </a:lnTo>
                  <a:cubicBezTo>
                    <a:pt x="2565394" y="0"/>
                    <a:pt x="2583416" y="18022"/>
                    <a:pt x="2583416" y="40253"/>
                  </a:cubicBezTo>
                  <a:lnTo>
                    <a:pt x="2583416" y="1665947"/>
                  </a:lnTo>
                  <a:cubicBezTo>
                    <a:pt x="2583416" y="1688178"/>
                    <a:pt x="2565394" y="1706200"/>
                    <a:pt x="2543163" y="1706200"/>
                  </a:cubicBezTo>
                  <a:lnTo>
                    <a:pt x="40253" y="1706200"/>
                  </a:lnTo>
                  <a:cubicBezTo>
                    <a:pt x="18022" y="1706200"/>
                    <a:pt x="0" y="1688178"/>
                    <a:pt x="0" y="1665947"/>
                  </a:cubicBezTo>
                  <a:lnTo>
                    <a:pt x="0" y="40253"/>
                  </a:lnTo>
                  <a:cubicBezTo>
                    <a:pt x="0" y="18022"/>
                    <a:pt x="18022" y="0"/>
                    <a:pt x="40253" y="0"/>
                  </a:cubicBezTo>
                  <a:close/>
                </a:path>
              </a:pathLst>
            </a:custGeom>
            <a:solidFill>
              <a:srgbClr val="B7D689">
                <a:alpha val="40000"/>
              </a:srgbClr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A4570DE9-F43F-3EDB-96B6-9A36E980C3EE}"/>
                </a:ext>
              </a:extLst>
            </p:cNvPr>
            <p:cNvSpPr txBox="1"/>
            <p:nvPr/>
          </p:nvSpPr>
          <p:spPr>
            <a:xfrm>
              <a:off x="0" y="-47625"/>
              <a:ext cx="2583416" cy="1753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6D975ED-A51C-B238-8505-44F7D4AB51CC}"/>
              </a:ext>
            </a:extLst>
          </p:cNvPr>
          <p:cNvSpPr txBox="1"/>
          <p:nvPr/>
        </p:nvSpPr>
        <p:spPr>
          <a:xfrm>
            <a:off x="8219459" y="2533780"/>
            <a:ext cx="9144000" cy="7039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353"/>
              </a:lnSpc>
            </a:pPr>
            <a:r>
              <a:rPr lang="en-US" sz="28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Kidney donation is and always will be an INDIVIDUAL CHOICE. </a:t>
            </a: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No one can force you to become a donor. 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It is a very difficult decision to make and one must THINK VERY CAREFULLY before deciding to become a donor.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Anyone can become a donor in the future if they want to help save someone’s life by signing up to the Organ Donor Register and carrying an Organ Donor Card (See Above).</a:t>
            </a:r>
          </a:p>
          <a:p>
            <a:pPr algn="just">
              <a:lnSpc>
                <a:spcPts val="3353"/>
              </a:lnSpc>
            </a:pPr>
            <a:endParaRPr lang="en-US" sz="28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just">
              <a:lnSpc>
                <a:spcPts val="3353"/>
              </a:lnSpc>
            </a:pPr>
            <a:r>
              <a:rPr lang="en-US" sz="2800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Many people do not know much about kidney donation but now YOU DO! By simply sharing information, you can help save lives too!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597277" y="5501242"/>
            <a:ext cx="5464828" cy="4604118"/>
          </a:xfrm>
          <a:custGeom>
            <a:avLst/>
            <a:gdLst/>
            <a:ahLst/>
            <a:cxnLst/>
            <a:rect l="l" t="t" r="r" b="b"/>
            <a:pathLst>
              <a:path w="5464828" h="4604118">
                <a:moveTo>
                  <a:pt x="0" y="0"/>
                </a:moveTo>
                <a:lnTo>
                  <a:pt x="5464828" y="0"/>
                </a:lnTo>
                <a:lnTo>
                  <a:pt x="5464828" y="4604117"/>
                </a:lnTo>
                <a:lnTo>
                  <a:pt x="0" y="46041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341218" y="709082"/>
            <a:ext cx="10829739" cy="4792160"/>
          </a:xfrm>
          <a:custGeom>
            <a:avLst/>
            <a:gdLst/>
            <a:ahLst/>
            <a:cxnLst/>
            <a:rect l="l" t="t" r="r" b="b"/>
            <a:pathLst>
              <a:path w="10829739" h="4792160">
                <a:moveTo>
                  <a:pt x="0" y="0"/>
                </a:moveTo>
                <a:lnTo>
                  <a:pt x="10829739" y="0"/>
                </a:lnTo>
                <a:lnTo>
                  <a:pt x="10829739" y="4792160"/>
                </a:lnTo>
                <a:lnTo>
                  <a:pt x="0" y="4792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2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20155" y="2350770"/>
            <a:ext cx="5142598" cy="7583229"/>
          </a:xfrm>
          <a:custGeom>
            <a:avLst/>
            <a:gdLst/>
            <a:ahLst/>
            <a:cxnLst/>
            <a:rect l="l" t="t" r="r" b="b"/>
            <a:pathLst>
              <a:path w="5142598" h="7583229">
                <a:moveTo>
                  <a:pt x="0" y="0"/>
                </a:moveTo>
                <a:lnTo>
                  <a:pt x="5142598" y="0"/>
                </a:lnTo>
                <a:lnTo>
                  <a:pt x="5142598" y="7583230"/>
                </a:lnTo>
                <a:lnTo>
                  <a:pt x="0" y="75832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579" t="-24946" r="-15007" b="-4635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499113">
            <a:off x="190675" y="480810"/>
            <a:ext cx="5508285" cy="3036442"/>
          </a:xfrm>
          <a:custGeom>
            <a:avLst/>
            <a:gdLst/>
            <a:ahLst/>
            <a:cxnLst/>
            <a:rect l="l" t="t" r="r" b="b"/>
            <a:pathLst>
              <a:path w="5508285" h="3036442">
                <a:moveTo>
                  <a:pt x="0" y="0"/>
                </a:moveTo>
                <a:lnTo>
                  <a:pt x="5508285" y="0"/>
                </a:lnTo>
                <a:lnTo>
                  <a:pt x="5508285" y="3036442"/>
                </a:lnTo>
                <a:lnTo>
                  <a:pt x="0" y="303644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7450509" y="1449486"/>
            <a:ext cx="8479862" cy="310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34"/>
              </a:lnSpc>
            </a:pPr>
            <a:r>
              <a:rPr lang="en-US" sz="3452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Tell your partner one way in which you can help save the lives of kidney patients in your community when you are older.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32544" y="320688"/>
            <a:ext cx="7055456" cy="7055456"/>
          </a:xfrm>
          <a:custGeom>
            <a:avLst/>
            <a:gdLst/>
            <a:ahLst/>
            <a:cxnLst/>
            <a:rect l="l" t="t" r="r" b="b"/>
            <a:pathLst>
              <a:path w="7055456" h="7055456">
                <a:moveTo>
                  <a:pt x="0" y="0"/>
                </a:moveTo>
                <a:lnTo>
                  <a:pt x="7055456" y="0"/>
                </a:lnTo>
                <a:lnTo>
                  <a:pt x="7055456" y="7055456"/>
                </a:lnTo>
                <a:lnTo>
                  <a:pt x="0" y="70554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073143" y="3738834"/>
            <a:ext cx="4616457" cy="6548166"/>
          </a:xfrm>
          <a:custGeom>
            <a:avLst/>
            <a:gdLst/>
            <a:ahLst/>
            <a:cxnLst/>
            <a:rect l="l" t="t" r="r" b="b"/>
            <a:pathLst>
              <a:path w="4616457" h="6548166">
                <a:moveTo>
                  <a:pt x="0" y="0"/>
                </a:moveTo>
                <a:lnTo>
                  <a:pt x="4616457" y="0"/>
                </a:lnTo>
                <a:lnTo>
                  <a:pt x="4616457" y="6548166"/>
                </a:lnTo>
                <a:lnTo>
                  <a:pt x="0" y="65481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8605" t="-71000" r="-45862" b="-9566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1243982">
            <a:off x="9106039" y="5564832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9" y="0"/>
                </a:lnTo>
                <a:lnTo>
                  <a:pt x="1402719" y="2101451"/>
                </a:lnTo>
                <a:lnTo>
                  <a:pt x="0" y="21014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2048253">
            <a:off x="1703276" y="7145316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8" y="0"/>
                </a:lnTo>
                <a:lnTo>
                  <a:pt x="1402718" y="2101450"/>
                </a:lnTo>
                <a:lnTo>
                  <a:pt x="0" y="2101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-936094">
            <a:off x="2165803" y="3709332"/>
            <a:ext cx="1402718" cy="2101451"/>
          </a:xfrm>
          <a:custGeom>
            <a:avLst/>
            <a:gdLst/>
            <a:ahLst/>
            <a:cxnLst/>
            <a:rect l="l" t="t" r="r" b="b"/>
            <a:pathLst>
              <a:path w="1402718" h="2101451">
                <a:moveTo>
                  <a:pt x="0" y="0"/>
                </a:moveTo>
                <a:lnTo>
                  <a:pt x="1402718" y="0"/>
                </a:lnTo>
                <a:lnTo>
                  <a:pt x="1402718" y="2101450"/>
                </a:lnTo>
                <a:lnTo>
                  <a:pt x="0" y="21014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3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577626" y="507324"/>
            <a:ext cx="8111975" cy="8481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07"/>
              </a:lnSpc>
              <a:spcBef>
                <a:spcPct val="0"/>
              </a:spcBef>
            </a:pPr>
            <a:r>
              <a:rPr lang="en-US" sz="4862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QUESTIONS OR COMMENTS?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112559" y="5320792"/>
            <a:ext cx="5007962" cy="16491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29"/>
              </a:lnSpc>
            </a:pPr>
            <a:r>
              <a:rPr lang="en-US" sz="4449">
                <a:solidFill>
                  <a:srgbClr val="FEFEFE"/>
                </a:solidFill>
                <a:latin typeface="Comica"/>
                <a:ea typeface="Comica"/>
                <a:cs typeface="Comica"/>
                <a:sym typeface="Comica"/>
              </a:rPr>
              <a:t>ANONYMOUS DROP BOX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337437" y="8101329"/>
            <a:ext cx="2558207" cy="372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END OF LESSON 2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577626" y="1593133"/>
            <a:ext cx="7700844" cy="1745059"/>
            <a:chOff x="0" y="0"/>
            <a:chExt cx="2028206" cy="45960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028206" cy="459604"/>
            </a:xfrm>
            <a:custGeom>
              <a:avLst/>
              <a:gdLst/>
              <a:ahLst/>
              <a:cxnLst/>
              <a:rect l="l" t="t" r="r" b="b"/>
              <a:pathLst>
                <a:path w="2028206" h="459604">
                  <a:moveTo>
                    <a:pt x="51272" y="0"/>
                  </a:moveTo>
                  <a:lnTo>
                    <a:pt x="1976934" y="0"/>
                  </a:lnTo>
                  <a:cubicBezTo>
                    <a:pt x="2005251" y="0"/>
                    <a:pt x="2028206" y="22955"/>
                    <a:pt x="2028206" y="51272"/>
                  </a:cubicBezTo>
                  <a:lnTo>
                    <a:pt x="2028206" y="408332"/>
                  </a:lnTo>
                  <a:cubicBezTo>
                    <a:pt x="2028206" y="436649"/>
                    <a:pt x="2005251" y="459604"/>
                    <a:pt x="1976934" y="459604"/>
                  </a:cubicBezTo>
                  <a:lnTo>
                    <a:pt x="51272" y="459604"/>
                  </a:lnTo>
                  <a:cubicBezTo>
                    <a:pt x="22955" y="459604"/>
                    <a:pt x="0" y="436649"/>
                    <a:pt x="0" y="408332"/>
                  </a:cubicBezTo>
                  <a:lnTo>
                    <a:pt x="0" y="51272"/>
                  </a:lnTo>
                  <a:cubicBezTo>
                    <a:pt x="0" y="22955"/>
                    <a:pt x="22955" y="0"/>
                    <a:pt x="51272" y="0"/>
                  </a:cubicBezTo>
                  <a:close/>
                </a:path>
              </a:pathLst>
            </a:custGeom>
            <a:solidFill>
              <a:srgbClr val="FFFFFF"/>
            </a:solidFill>
            <a:ln w="47625" cap="rnd">
              <a:solidFill>
                <a:srgbClr val="87878C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028206" cy="5072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884903" y="1702964"/>
            <a:ext cx="7135356" cy="1385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60"/>
              </a:lnSpc>
              <a:spcBef>
                <a:spcPct val="0"/>
              </a:spcBef>
            </a:pPr>
            <a:r>
              <a:rPr lang="en-US" sz="3971" b="1" dirty="0">
                <a:solidFill>
                  <a:srgbClr val="9774B3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Drop them in the box so we can discuss them later!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4292099-FD24-73F1-E011-ED1682C83355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9999"/>
            </a:blip>
            <a:stretch>
              <a:fillRect t="-13333" b="-13333"/>
            </a:stretch>
          </a:blipFill>
        </p:spPr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E6F11E-29EB-64B4-052A-3A74A0F8E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325" y="-543112"/>
            <a:ext cx="7772400" cy="7772400"/>
          </a:xfrm>
          <a:prstGeom prst="rect">
            <a:avLst/>
          </a:prstGeom>
        </p:spPr>
      </p:pic>
      <p:sp>
        <p:nvSpPr>
          <p:cNvPr id="8" name="TextBox 8">
            <a:extLst>
              <a:ext uri="{FF2B5EF4-FFF2-40B4-BE49-F238E27FC236}">
                <a16:creationId xmlns:a16="http://schemas.microsoft.com/office/drawing/2014/main" id="{6A15BCF9-D4C4-BFB9-A6FC-99ECE41AFB4A}"/>
              </a:ext>
            </a:extLst>
          </p:cNvPr>
          <p:cNvSpPr txBox="1"/>
          <p:nvPr/>
        </p:nvSpPr>
        <p:spPr>
          <a:xfrm>
            <a:off x="2628674" y="5763489"/>
            <a:ext cx="13259701" cy="11121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909"/>
              </a:lnSpc>
            </a:pPr>
            <a:r>
              <a:rPr lang="en-US" sz="54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  <a:hlinkClick r:id="rId4"/>
              </a:rPr>
              <a:t>https://shade7publishing.com/</a:t>
            </a:r>
            <a:endParaRPr lang="en-US" sz="5400" dirty="0">
              <a:solidFill>
                <a:srgbClr val="564675"/>
              </a:solidFill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3F55BA-E3CA-DF70-4867-CF2FEFB240B9}"/>
              </a:ext>
            </a:extLst>
          </p:cNvPr>
          <p:cNvSpPr txBox="1"/>
          <p:nvPr/>
        </p:nvSpPr>
        <p:spPr>
          <a:xfrm>
            <a:off x="2514149" y="7262644"/>
            <a:ext cx="13259701" cy="11121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909"/>
              </a:lnSpc>
            </a:pPr>
            <a:r>
              <a:rPr lang="en-US" sz="5400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  <a:hlinkClick r:id="rId5"/>
              </a:rPr>
              <a:t>info@shade7.co.uk</a:t>
            </a:r>
            <a:endParaRPr lang="en-US" sz="5400" dirty="0">
              <a:solidFill>
                <a:srgbClr val="564675"/>
              </a:solidFill>
              <a:latin typeface="Lilita One"/>
              <a:ea typeface="Lilita One"/>
              <a:cs typeface="Lilita One"/>
              <a:sym typeface="Lilita One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9BCBD4-EAB2-5B15-F777-8906B9283081}"/>
              </a:ext>
            </a:extLst>
          </p:cNvPr>
          <p:cNvSpPr txBox="1"/>
          <p:nvPr/>
        </p:nvSpPr>
        <p:spPr>
          <a:xfrm>
            <a:off x="5905725" y="4877145"/>
            <a:ext cx="6705600" cy="532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353"/>
              </a:lnSpc>
            </a:pPr>
            <a:r>
              <a:rPr lang="en-US" sz="4000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For more information visit: </a:t>
            </a:r>
            <a:endParaRPr lang="en-US" sz="4000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</p:txBody>
      </p:sp>
    </p:spTree>
    <p:extLst>
      <p:ext uri="{BB962C8B-B14F-4D97-AF65-F5344CB8AC3E}">
        <p14:creationId xmlns:p14="http://schemas.microsoft.com/office/powerpoint/2010/main" val="2333531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3481" y="3038017"/>
            <a:ext cx="16025563" cy="1542346"/>
            <a:chOff x="0" y="0"/>
            <a:chExt cx="4220725" cy="4062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457EC9">
                <a:alpha val="5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03481" y="5220996"/>
            <a:ext cx="16025563" cy="1542346"/>
            <a:chOff x="0" y="0"/>
            <a:chExt cx="4220725" cy="40621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D33030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03481" y="7477717"/>
            <a:ext cx="16025563" cy="1542346"/>
            <a:chOff x="0" y="0"/>
            <a:chExt cx="4220725" cy="40621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220725" cy="406215"/>
            </a:xfrm>
            <a:custGeom>
              <a:avLst/>
              <a:gdLst/>
              <a:ahLst/>
              <a:cxnLst/>
              <a:rect l="l" t="t" r="r" b="b"/>
              <a:pathLst>
                <a:path w="4220725" h="406215">
                  <a:moveTo>
                    <a:pt x="24638" y="0"/>
                  </a:moveTo>
                  <a:lnTo>
                    <a:pt x="4196087" y="0"/>
                  </a:lnTo>
                  <a:cubicBezTo>
                    <a:pt x="4202621" y="0"/>
                    <a:pt x="4208888" y="2596"/>
                    <a:pt x="4213508" y="7216"/>
                  </a:cubicBezTo>
                  <a:cubicBezTo>
                    <a:pt x="4218129" y="11837"/>
                    <a:pt x="4220725" y="18104"/>
                    <a:pt x="4220725" y="24638"/>
                  </a:cubicBezTo>
                  <a:lnTo>
                    <a:pt x="4220725" y="381577"/>
                  </a:lnTo>
                  <a:cubicBezTo>
                    <a:pt x="4220725" y="388111"/>
                    <a:pt x="4218129" y="394378"/>
                    <a:pt x="4213508" y="398998"/>
                  </a:cubicBezTo>
                  <a:cubicBezTo>
                    <a:pt x="4208888" y="403619"/>
                    <a:pt x="4202621" y="406215"/>
                    <a:pt x="4196087" y="406215"/>
                  </a:cubicBezTo>
                  <a:lnTo>
                    <a:pt x="24638" y="406215"/>
                  </a:lnTo>
                  <a:cubicBezTo>
                    <a:pt x="18104" y="406215"/>
                    <a:pt x="11837" y="403619"/>
                    <a:pt x="7216" y="398998"/>
                  </a:cubicBezTo>
                  <a:cubicBezTo>
                    <a:pt x="2596" y="394378"/>
                    <a:pt x="0" y="388111"/>
                    <a:pt x="0" y="381577"/>
                  </a:cubicBezTo>
                  <a:lnTo>
                    <a:pt x="0" y="24638"/>
                  </a:lnTo>
                  <a:cubicBezTo>
                    <a:pt x="0" y="18104"/>
                    <a:pt x="2596" y="11837"/>
                    <a:pt x="7216" y="7216"/>
                  </a:cubicBezTo>
                  <a:cubicBezTo>
                    <a:pt x="11837" y="2596"/>
                    <a:pt x="18104" y="0"/>
                    <a:pt x="24638" y="0"/>
                  </a:cubicBezTo>
                  <a:close/>
                </a:path>
              </a:pathLst>
            </a:custGeom>
            <a:solidFill>
              <a:srgbClr val="F9CF67">
                <a:alpha val="4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4220725" cy="45384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6006294" y="150178"/>
            <a:ext cx="6275412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THINK!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537255" y="2058599"/>
            <a:ext cx="12596563" cy="5564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b="1" dirty="0">
                <a:solidFill>
                  <a:srgbClr val="5B5B5B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Talk in your pairs to discuss ‘</a:t>
            </a:r>
            <a:r>
              <a:rPr lang="en-US" sz="3399" b="1" i="1" dirty="0">
                <a:solidFill>
                  <a:srgbClr val="5B5B5B"/>
                </a:solidFill>
                <a:latin typeface="Century Gothic" panose="020B0502020202020204" pitchFamily="34" charset="0"/>
                <a:ea typeface="Canva Sans Bold Italics"/>
                <a:cs typeface="Canva Sans Bold Italics"/>
                <a:sym typeface="Canva Sans Bold Italics"/>
              </a:rPr>
              <a:t>What is a Superhero?’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874323" y="3263455"/>
            <a:ext cx="15754721" cy="5537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85"/>
              </a:lnSpc>
            </a:pP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1) Who is your </a:t>
            </a:r>
            <a:r>
              <a:rPr lang="en-US" sz="4346" b="1" dirty="0" err="1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favourite</a:t>
            </a:r>
            <a:r>
              <a:rPr lang="en-US" sz="4346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 superhero</a:t>
            </a: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and why?</a:t>
            </a:r>
          </a:p>
          <a:p>
            <a:pPr algn="l">
              <a:lnSpc>
                <a:spcPts val="6085"/>
              </a:lnSpc>
            </a:pPr>
            <a:endParaRPr lang="en-US" sz="4346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6085"/>
              </a:lnSpc>
            </a:pPr>
            <a:endParaRPr lang="en-US" sz="4346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6085"/>
              </a:lnSpc>
            </a:pP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2) What do they </a:t>
            </a:r>
            <a:r>
              <a:rPr lang="en-US" sz="4346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look like</a:t>
            </a: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?</a:t>
            </a:r>
          </a:p>
          <a:p>
            <a:pPr algn="l">
              <a:lnSpc>
                <a:spcPts val="6085"/>
              </a:lnSpc>
            </a:pPr>
            <a:endParaRPr lang="en-US" sz="4346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6085"/>
              </a:lnSpc>
            </a:pPr>
            <a:endParaRPr lang="en-US" sz="4346" dirty="0">
              <a:solidFill>
                <a:srgbClr val="000000"/>
              </a:solidFill>
              <a:latin typeface="Century Gothic" panose="020B0502020202020204" pitchFamily="34" charset="0"/>
              <a:ea typeface="Canva Sans"/>
              <a:cs typeface="Canva Sans"/>
              <a:sym typeface="Canva Sans"/>
            </a:endParaRPr>
          </a:p>
          <a:p>
            <a:pPr algn="l">
              <a:lnSpc>
                <a:spcPts val="6085"/>
              </a:lnSpc>
            </a:pP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3) What type of </a:t>
            </a:r>
            <a:r>
              <a:rPr lang="en-US" sz="4346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personality/characteristics</a:t>
            </a:r>
            <a:r>
              <a:rPr lang="en-US" sz="4346" dirty="0">
                <a:solidFill>
                  <a:srgbClr val="000000"/>
                </a:solidFill>
                <a:latin typeface="Century Gothic" panose="020B0502020202020204" pitchFamily="34" charset="0"/>
                <a:ea typeface="Canva Sans"/>
                <a:cs typeface="Canva Sans"/>
                <a:sym typeface="Canva Sans"/>
              </a:rPr>
              <a:t> do they have?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12465" y="3431499"/>
            <a:ext cx="8337951" cy="727610"/>
            <a:chOff x="0" y="0"/>
            <a:chExt cx="2196003" cy="19163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13928" y="0"/>
                  </a:moveTo>
                  <a:lnTo>
                    <a:pt x="2182076" y="0"/>
                  </a:lnTo>
                  <a:cubicBezTo>
                    <a:pt x="2185769" y="0"/>
                    <a:pt x="2189312" y="1467"/>
                    <a:pt x="2191924" y="4079"/>
                  </a:cubicBezTo>
                  <a:cubicBezTo>
                    <a:pt x="2194536" y="6691"/>
                    <a:pt x="2196003" y="10234"/>
                    <a:pt x="2196003" y="13928"/>
                  </a:cubicBezTo>
                  <a:lnTo>
                    <a:pt x="2196003" y="177706"/>
                  </a:lnTo>
                  <a:cubicBezTo>
                    <a:pt x="2196003" y="181400"/>
                    <a:pt x="2194536" y="184943"/>
                    <a:pt x="2191924" y="187555"/>
                  </a:cubicBezTo>
                  <a:cubicBezTo>
                    <a:pt x="2189312" y="190167"/>
                    <a:pt x="2185769" y="191634"/>
                    <a:pt x="2182076" y="191634"/>
                  </a:cubicBezTo>
                  <a:lnTo>
                    <a:pt x="13928" y="191634"/>
                  </a:lnTo>
                  <a:cubicBezTo>
                    <a:pt x="10234" y="191634"/>
                    <a:pt x="6691" y="190167"/>
                    <a:pt x="4079" y="187555"/>
                  </a:cubicBezTo>
                  <a:cubicBezTo>
                    <a:pt x="1467" y="184943"/>
                    <a:pt x="0" y="181400"/>
                    <a:pt x="0" y="177706"/>
                  </a:cubicBezTo>
                  <a:lnTo>
                    <a:pt x="0" y="13928"/>
                  </a:lnTo>
                  <a:cubicBezTo>
                    <a:pt x="0" y="10234"/>
                    <a:pt x="1467" y="6691"/>
                    <a:pt x="4079" y="4079"/>
                  </a:cubicBezTo>
                  <a:cubicBezTo>
                    <a:pt x="6691" y="1467"/>
                    <a:pt x="10234" y="0"/>
                    <a:pt x="13928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1) Heroes only exist in books and films.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912465" y="4359134"/>
            <a:ext cx="8337951" cy="727610"/>
            <a:chOff x="0" y="0"/>
            <a:chExt cx="2196003" cy="1916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13928" y="0"/>
                  </a:moveTo>
                  <a:lnTo>
                    <a:pt x="2182076" y="0"/>
                  </a:lnTo>
                  <a:cubicBezTo>
                    <a:pt x="2185769" y="0"/>
                    <a:pt x="2189312" y="1467"/>
                    <a:pt x="2191924" y="4079"/>
                  </a:cubicBezTo>
                  <a:cubicBezTo>
                    <a:pt x="2194536" y="6691"/>
                    <a:pt x="2196003" y="10234"/>
                    <a:pt x="2196003" y="13928"/>
                  </a:cubicBezTo>
                  <a:lnTo>
                    <a:pt x="2196003" y="177706"/>
                  </a:lnTo>
                  <a:cubicBezTo>
                    <a:pt x="2196003" y="181400"/>
                    <a:pt x="2194536" y="184943"/>
                    <a:pt x="2191924" y="187555"/>
                  </a:cubicBezTo>
                  <a:cubicBezTo>
                    <a:pt x="2189312" y="190167"/>
                    <a:pt x="2185769" y="191634"/>
                    <a:pt x="2182076" y="191634"/>
                  </a:cubicBezTo>
                  <a:lnTo>
                    <a:pt x="13928" y="191634"/>
                  </a:lnTo>
                  <a:cubicBezTo>
                    <a:pt x="10234" y="191634"/>
                    <a:pt x="6691" y="190167"/>
                    <a:pt x="4079" y="187555"/>
                  </a:cubicBezTo>
                  <a:cubicBezTo>
                    <a:pt x="1467" y="184943"/>
                    <a:pt x="0" y="181400"/>
                    <a:pt x="0" y="177706"/>
                  </a:cubicBezTo>
                  <a:lnTo>
                    <a:pt x="0" y="13928"/>
                  </a:lnTo>
                  <a:cubicBezTo>
                    <a:pt x="0" y="10234"/>
                    <a:pt x="1467" y="6691"/>
                    <a:pt x="4079" y="4079"/>
                  </a:cubicBezTo>
                  <a:cubicBezTo>
                    <a:pt x="6691" y="1467"/>
                    <a:pt x="10234" y="0"/>
                    <a:pt x="13928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2) Anyone in your family can be a hero. 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897543" y="5286769"/>
            <a:ext cx="8337951" cy="727610"/>
            <a:chOff x="0" y="0"/>
            <a:chExt cx="2196003" cy="19163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13928" y="0"/>
                  </a:moveTo>
                  <a:lnTo>
                    <a:pt x="2182076" y="0"/>
                  </a:lnTo>
                  <a:cubicBezTo>
                    <a:pt x="2185769" y="0"/>
                    <a:pt x="2189312" y="1467"/>
                    <a:pt x="2191924" y="4079"/>
                  </a:cubicBezTo>
                  <a:cubicBezTo>
                    <a:pt x="2194536" y="6691"/>
                    <a:pt x="2196003" y="10234"/>
                    <a:pt x="2196003" y="13928"/>
                  </a:cubicBezTo>
                  <a:lnTo>
                    <a:pt x="2196003" y="177706"/>
                  </a:lnTo>
                  <a:cubicBezTo>
                    <a:pt x="2196003" y="181400"/>
                    <a:pt x="2194536" y="184943"/>
                    <a:pt x="2191924" y="187555"/>
                  </a:cubicBezTo>
                  <a:cubicBezTo>
                    <a:pt x="2189312" y="190167"/>
                    <a:pt x="2185769" y="191634"/>
                    <a:pt x="2182076" y="191634"/>
                  </a:cubicBezTo>
                  <a:lnTo>
                    <a:pt x="13928" y="191634"/>
                  </a:lnTo>
                  <a:cubicBezTo>
                    <a:pt x="10234" y="191634"/>
                    <a:pt x="6691" y="190167"/>
                    <a:pt x="4079" y="187555"/>
                  </a:cubicBezTo>
                  <a:cubicBezTo>
                    <a:pt x="1467" y="184943"/>
                    <a:pt x="0" y="181400"/>
                    <a:pt x="0" y="177706"/>
                  </a:cubicBezTo>
                  <a:lnTo>
                    <a:pt x="0" y="13928"/>
                  </a:lnTo>
                  <a:cubicBezTo>
                    <a:pt x="0" y="10234"/>
                    <a:pt x="1467" y="6691"/>
                    <a:pt x="4079" y="4079"/>
                  </a:cubicBezTo>
                  <a:cubicBezTo>
                    <a:pt x="6691" y="1467"/>
                    <a:pt x="10234" y="0"/>
                    <a:pt x="13928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3) You need to have muscles to be a hero. 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897543" y="6043637"/>
            <a:ext cx="8337951" cy="944601"/>
            <a:chOff x="0" y="-57150"/>
            <a:chExt cx="2196003" cy="24878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13928" y="0"/>
                  </a:moveTo>
                  <a:lnTo>
                    <a:pt x="2182076" y="0"/>
                  </a:lnTo>
                  <a:cubicBezTo>
                    <a:pt x="2185769" y="0"/>
                    <a:pt x="2189312" y="1467"/>
                    <a:pt x="2191924" y="4079"/>
                  </a:cubicBezTo>
                  <a:cubicBezTo>
                    <a:pt x="2194536" y="6691"/>
                    <a:pt x="2196003" y="10234"/>
                    <a:pt x="2196003" y="13928"/>
                  </a:cubicBezTo>
                  <a:lnTo>
                    <a:pt x="2196003" y="177706"/>
                  </a:lnTo>
                  <a:cubicBezTo>
                    <a:pt x="2196003" y="181400"/>
                    <a:pt x="2194536" y="184943"/>
                    <a:pt x="2191924" y="187555"/>
                  </a:cubicBezTo>
                  <a:cubicBezTo>
                    <a:pt x="2189312" y="190167"/>
                    <a:pt x="2185769" y="191634"/>
                    <a:pt x="2182076" y="191634"/>
                  </a:cubicBezTo>
                  <a:lnTo>
                    <a:pt x="13928" y="191634"/>
                  </a:lnTo>
                  <a:cubicBezTo>
                    <a:pt x="10234" y="191634"/>
                    <a:pt x="6691" y="190167"/>
                    <a:pt x="4079" y="187555"/>
                  </a:cubicBezTo>
                  <a:cubicBezTo>
                    <a:pt x="1467" y="184943"/>
                    <a:pt x="0" y="181400"/>
                    <a:pt x="0" y="177706"/>
                  </a:cubicBezTo>
                  <a:lnTo>
                    <a:pt x="0" y="13928"/>
                  </a:lnTo>
                  <a:cubicBezTo>
                    <a:pt x="0" y="10234"/>
                    <a:pt x="1467" y="6691"/>
                    <a:pt x="4079" y="4079"/>
                  </a:cubicBezTo>
                  <a:cubicBezTo>
                    <a:pt x="6691" y="1467"/>
                    <a:pt x="10234" y="0"/>
                    <a:pt x="13928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4) All heroes fight bad guys and criminals. 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897543" y="8211148"/>
            <a:ext cx="8337951" cy="727610"/>
            <a:chOff x="0" y="0"/>
            <a:chExt cx="2196003" cy="19163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13928" y="0"/>
                  </a:moveTo>
                  <a:lnTo>
                    <a:pt x="2182076" y="0"/>
                  </a:lnTo>
                  <a:cubicBezTo>
                    <a:pt x="2185769" y="0"/>
                    <a:pt x="2189312" y="1467"/>
                    <a:pt x="2191924" y="4079"/>
                  </a:cubicBezTo>
                  <a:cubicBezTo>
                    <a:pt x="2194536" y="6691"/>
                    <a:pt x="2196003" y="10234"/>
                    <a:pt x="2196003" y="13928"/>
                  </a:cubicBezTo>
                  <a:lnTo>
                    <a:pt x="2196003" y="177706"/>
                  </a:lnTo>
                  <a:cubicBezTo>
                    <a:pt x="2196003" y="181400"/>
                    <a:pt x="2194536" y="184943"/>
                    <a:pt x="2191924" y="187555"/>
                  </a:cubicBezTo>
                  <a:cubicBezTo>
                    <a:pt x="2189312" y="190167"/>
                    <a:pt x="2185769" y="191634"/>
                    <a:pt x="2182076" y="191634"/>
                  </a:cubicBezTo>
                  <a:lnTo>
                    <a:pt x="13928" y="191634"/>
                  </a:lnTo>
                  <a:cubicBezTo>
                    <a:pt x="10234" y="191634"/>
                    <a:pt x="6691" y="190167"/>
                    <a:pt x="4079" y="187555"/>
                  </a:cubicBezTo>
                  <a:cubicBezTo>
                    <a:pt x="1467" y="184943"/>
                    <a:pt x="0" y="181400"/>
                    <a:pt x="0" y="177706"/>
                  </a:cubicBezTo>
                  <a:lnTo>
                    <a:pt x="0" y="13928"/>
                  </a:lnTo>
                  <a:cubicBezTo>
                    <a:pt x="0" y="10234"/>
                    <a:pt x="1467" y="6691"/>
                    <a:pt x="4079" y="4079"/>
                  </a:cubicBezTo>
                  <a:cubicBezTo>
                    <a:pt x="6691" y="1467"/>
                    <a:pt x="10234" y="0"/>
                    <a:pt x="13928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6) Heroes never feel scared. 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897543" y="7235888"/>
            <a:ext cx="8337951" cy="727610"/>
            <a:chOff x="0" y="0"/>
            <a:chExt cx="2196003" cy="19163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13928" y="0"/>
                  </a:moveTo>
                  <a:lnTo>
                    <a:pt x="2182076" y="0"/>
                  </a:lnTo>
                  <a:cubicBezTo>
                    <a:pt x="2185769" y="0"/>
                    <a:pt x="2189312" y="1467"/>
                    <a:pt x="2191924" y="4079"/>
                  </a:cubicBezTo>
                  <a:cubicBezTo>
                    <a:pt x="2194536" y="6691"/>
                    <a:pt x="2196003" y="10234"/>
                    <a:pt x="2196003" y="13928"/>
                  </a:cubicBezTo>
                  <a:lnTo>
                    <a:pt x="2196003" y="177706"/>
                  </a:lnTo>
                  <a:cubicBezTo>
                    <a:pt x="2196003" y="181400"/>
                    <a:pt x="2194536" y="184943"/>
                    <a:pt x="2191924" y="187555"/>
                  </a:cubicBezTo>
                  <a:cubicBezTo>
                    <a:pt x="2189312" y="190167"/>
                    <a:pt x="2185769" y="191634"/>
                    <a:pt x="2182076" y="191634"/>
                  </a:cubicBezTo>
                  <a:lnTo>
                    <a:pt x="13928" y="191634"/>
                  </a:lnTo>
                  <a:cubicBezTo>
                    <a:pt x="10234" y="191634"/>
                    <a:pt x="6691" y="190167"/>
                    <a:pt x="4079" y="187555"/>
                  </a:cubicBezTo>
                  <a:cubicBezTo>
                    <a:pt x="1467" y="184943"/>
                    <a:pt x="0" y="181400"/>
                    <a:pt x="0" y="177706"/>
                  </a:cubicBezTo>
                  <a:lnTo>
                    <a:pt x="0" y="13928"/>
                  </a:lnTo>
                  <a:cubicBezTo>
                    <a:pt x="0" y="10234"/>
                    <a:pt x="1467" y="6691"/>
                    <a:pt x="4079" y="4079"/>
                  </a:cubicBezTo>
                  <a:cubicBezTo>
                    <a:pt x="6691" y="1467"/>
                    <a:pt x="10234" y="0"/>
                    <a:pt x="13928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5) Each one of us has the power to save a life. </a:t>
              </a:r>
            </a:p>
          </p:txBody>
        </p:sp>
      </p:grpSp>
      <p:sp>
        <p:nvSpPr>
          <p:cNvPr id="20" name="Freeform 20"/>
          <p:cNvSpPr/>
          <p:nvPr/>
        </p:nvSpPr>
        <p:spPr>
          <a:xfrm rot="1532306">
            <a:off x="14938590" y="7137456"/>
            <a:ext cx="2420134" cy="2320304"/>
          </a:xfrm>
          <a:custGeom>
            <a:avLst/>
            <a:gdLst/>
            <a:ahLst/>
            <a:cxnLst/>
            <a:rect l="l" t="t" r="r" b="b"/>
            <a:pathLst>
              <a:path w="2420134" h="2320304">
                <a:moveTo>
                  <a:pt x="0" y="0"/>
                </a:moveTo>
                <a:lnTo>
                  <a:pt x="2420135" y="0"/>
                </a:lnTo>
                <a:lnTo>
                  <a:pt x="2420135" y="2320303"/>
                </a:lnTo>
                <a:lnTo>
                  <a:pt x="0" y="23203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1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 rot="-1772096">
            <a:off x="1596103" y="6805482"/>
            <a:ext cx="1570659" cy="2716083"/>
          </a:xfrm>
          <a:custGeom>
            <a:avLst/>
            <a:gdLst/>
            <a:ahLst/>
            <a:cxnLst/>
            <a:rect l="l" t="t" r="r" b="b"/>
            <a:pathLst>
              <a:path w="1570659" h="2716083">
                <a:moveTo>
                  <a:pt x="0" y="0"/>
                </a:moveTo>
                <a:lnTo>
                  <a:pt x="1570659" y="0"/>
                </a:lnTo>
                <a:lnTo>
                  <a:pt x="1570659" y="2716082"/>
                </a:lnTo>
                <a:lnTo>
                  <a:pt x="0" y="27160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1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948902" y="591410"/>
            <a:ext cx="3662215" cy="2703380"/>
          </a:xfrm>
          <a:custGeom>
            <a:avLst/>
            <a:gdLst/>
            <a:ahLst/>
            <a:cxnLst/>
            <a:rect l="l" t="t" r="r" b="b"/>
            <a:pathLst>
              <a:path w="3662215" h="2703380">
                <a:moveTo>
                  <a:pt x="0" y="0"/>
                </a:moveTo>
                <a:lnTo>
                  <a:pt x="3662215" y="0"/>
                </a:lnTo>
                <a:lnTo>
                  <a:pt x="3662215" y="2703380"/>
                </a:lnTo>
                <a:lnTo>
                  <a:pt x="0" y="27033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62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 flipH="1">
            <a:off x="13624034" y="591410"/>
            <a:ext cx="3662215" cy="2703380"/>
          </a:xfrm>
          <a:custGeom>
            <a:avLst/>
            <a:gdLst/>
            <a:ahLst/>
            <a:cxnLst/>
            <a:rect l="l" t="t" r="r" b="b"/>
            <a:pathLst>
              <a:path w="3662215" h="2703380">
                <a:moveTo>
                  <a:pt x="3662215" y="0"/>
                </a:moveTo>
                <a:lnTo>
                  <a:pt x="0" y="0"/>
                </a:lnTo>
                <a:lnTo>
                  <a:pt x="0" y="2703380"/>
                </a:lnTo>
                <a:lnTo>
                  <a:pt x="3662215" y="2703380"/>
                </a:lnTo>
                <a:lnTo>
                  <a:pt x="3662215" y="0"/>
                </a:lnTo>
                <a:close/>
              </a:path>
            </a:pathLst>
          </a:custGeom>
          <a:blipFill>
            <a:blip r:embed="rId9">
              <a:alphaModFix amt="62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>
            <a:off x="8280907" y="486149"/>
            <a:ext cx="1571222" cy="1456951"/>
          </a:xfrm>
          <a:custGeom>
            <a:avLst/>
            <a:gdLst/>
            <a:ahLst/>
            <a:cxnLst/>
            <a:rect l="l" t="t" r="r" b="b"/>
            <a:pathLst>
              <a:path w="1571222" h="1456951">
                <a:moveTo>
                  <a:pt x="0" y="0"/>
                </a:moveTo>
                <a:lnTo>
                  <a:pt x="1571222" y="0"/>
                </a:lnTo>
                <a:lnTo>
                  <a:pt x="1571222" y="1456951"/>
                </a:lnTo>
                <a:lnTo>
                  <a:pt x="0" y="145695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5" name="TextBox 25"/>
          <p:cNvSpPr txBox="1"/>
          <p:nvPr/>
        </p:nvSpPr>
        <p:spPr>
          <a:xfrm>
            <a:off x="4756186" y="2050907"/>
            <a:ext cx="8620665" cy="9495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5"/>
              </a:lnSpc>
            </a:pPr>
            <a:r>
              <a:rPr lang="en-US" sz="2739" b="1" dirty="0">
                <a:solidFill>
                  <a:srgbClr val="000000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ACTIVITY 1: In your pairs, draw lines to match each statement to the correct side. (True or False?)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873631" y="1159816"/>
            <a:ext cx="3662215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TRUE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624034" y="1159816"/>
            <a:ext cx="3662215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FALSE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346062" y="1026151"/>
            <a:ext cx="1440912" cy="548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047"/>
              </a:lnSpc>
              <a:spcBef>
                <a:spcPct val="0"/>
              </a:spcBef>
            </a:pPr>
            <a:r>
              <a:rPr lang="en-US" sz="2891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OR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97543" y="3383874"/>
            <a:ext cx="8337951" cy="727610"/>
            <a:chOff x="0" y="0"/>
            <a:chExt cx="2196003" cy="19163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0" y="0"/>
                  </a:moveTo>
                  <a:lnTo>
                    <a:pt x="2196003" y="0"/>
                  </a:lnTo>
                  <a:lnTo>
                    <a:pt x="2196003" y="191634"/>
                  </a:lnTo>
                  <a:lnTo>
                    <a:pt x="0" y="191634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1) Heroes only exist in books and films.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880252" y="4094518"/>
            <a:ext cx="8370164" cy="957161"/>
            <a:chOff x="-8484" y="-57150"/>
            <a:chExt cx="2204487" cy="252092"/>
          </a:xfrm>
        </p:grpSpPr>
        <p:sp>
          <p:nvSpPr>
            <p:cNvPr id="6" name="Freeform 6"/>
            <p:cNvSpPr/>
            <p:nvPr/>
          </p:nvSpPr>
          <p:spPr>
            <a:xfrm>
              <a:off x="-8484" y="3308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0" y="0"/>
                  </a:moveTo>
                  <a:lnTo>
                    <a:pt x="2196003" y="0"/>
                  </a:lnTo>
                  <a:lnTo>
                    <a:pt x="2196003" y="191634"/>
                  </a:lnTo>
                  <a:lnTo>
                    <a:pt x="0" y="191634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2) Anyone in your family can be a hero. 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929411" y="5278773"/>
            <a:ext cx="8337951" cy="727610"/>
            <a:chOff x="0" y="0"/>
            <a:chExt cx="2196003" cy="19163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0" y="0"/>
                  </a:moveTo>
                  <a:lnTo>
                    <a:pt x="2196003" y="0"/>
                  </a:lnTo>
                  <a:lnTo>
                    <a:pt x="2196003" y="191634"/>
                  </a:lnTo>
                  <a:lnTo>
                    <a:pt x="0" y="191634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3) You need to have muscles to be a hero. 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929411" y="6244508"/>
            <a:ext cx="8337951" cy="727610"/>
            <a:chOff x="0" y="0"/>
            <a:chExt cx="2196003" cy="19163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0" y="0"/>
                  </a:moveTo>
                  <a:lnTo>
                    <a:pt x="2196003" y="0"/>
                  </a:lnTo>
                  <a:lnTo>
                    <a:pt x="2196003" y="191634"/>
                  </a:lnTo>
                  <a:lnTo>
                    <a:pt x="0" y="191634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4) All heroes fight bad guys and criminals. 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4929411" y="8163523"/>
            <a:ext cx="8337951" cy="727610"/>
            <a:chOff x="0" y="0"/>
            <a:chExt cx="2196003" cy="19163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0" y="0"/>
                  </a:moveTo>
                  <a:lnTo>
                    <a:pt x="2196003" y="0"/>
                  </a:lnTo>
                  <a:lnTo>
                    <a:pt x="2196003" y="191634"/>
                  </a:lnTo>
                  <a:lnTo>
                    <a:pt x="0" y="191634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6) Heroes never feel scared. 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4929411" y="7238818"/>
            <a:ext cx="8337951" cy="727610"/>
            <a:chOff x="0" y="0"/>
            <a:chExt cx="2196003" cy="19163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196003" cy="191634"/>
            </a:xfrm>
            <a:custGeom>
              <a:avLst/>
              <a:gdLst/>
              <a:ahLst/>
              <a:cxnLst/>
              <a:rect l="l" t="t" r="r" b="b"/>
              <a:pathLst>
                <a:path w="2196003" h="191634">
                  <a:moveTo>
                    <a:pt x="0" y="0"/>
                  </a:moveTo>
                  <a:lnTo>
                    <a:pt x="2196003" y="0"/>
                  </a:lnTo>
                  <a:lnTo>
                    <a:pt x="2196003" y="191634"/>
                  </a:lnTo>
                  <a:lnTo>
                    <a:pt x="0" y="191634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A6A6A6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57150"/>
              <a:ext cx="2196003" cy="2487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Century Gothic" panose="020B0502020202020204" pitchFamily="34" charset="0"/>
                  <a:ea typeface="Canva Sans"/>
                  <a:cs typeface="Canva Sans"/>
                  <a:sym typeface="Canva Sans"/>
                </a:rPr>
                <a:t>5) Each one of us has the power to save a life. </a:t>
              </a:r>
            </a:p>
          </p:txBody>
        </p:sp>
      </p:grpSp>
      <p:sp>
        <p:nvSpPr>
          <p:cNvPr id="20" name="Freeform 20"/>
          <p:cNvSpPr/>
          <p:nvPr/>
        </p:nvSpPr>
        <p:spPr>
          <a:xfrm rot="1532306">
            <a:off x="15202039" y="7284109"/>
            <a:ext cx="2420134" cy="2320304"/>
          </a:xfrm>
          <a:custGeom>
            <a:avLst/>
            <a:gdLst/>
            <a:ahLst/>
            <a:cxnLst/>
            <a:rect l="l" t="t" r="r" b="b"/>
            <a:pathLst>
              <a:path w="2420134" h="2320304">
                <a:moveTo>
                  <a:pt x="0" y="0"/>
                </a:moveTo>
                <a:lnTo>
                  <a:pt x="2420134" y="0"/>
                </a:lnTo>
                <a:lnTo>
                  <a:pt x="2420134" y="2320303"/>
                </a:lnTo>
                <a:lnTo>
                  <a:pt x="0" y="23203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1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 rot="-1772096">
            <a:off x="1028703" y="7169287"/>
            <a:ext cx="1570659" cy="2716083"/>
          </a:xfrm>
          <a:custGeom>
            <a:avLst/>
            <a:gdLst/>
            <a:ahLst/>
            <a:cxnLst/>
            <a:rect l="l" t="t" r="r" b="b"/>
            <a:pathLst>
              <a:path w="1570659" h="2716083">
                <a:moveTo>
                  <a:pt x="0" y="0"/>
                </a:moveTo>
                <a:lnTo>
                  <a:pt x="1570659" y="0"/>
                </a:lnTo>
                <a:lnTo>
                  <a:pt x="1570659" y="2716082"/>
                </a:lnTo>
                <a:lnTo>
                  <a:pt x="0" y="271608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1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8169488" y="1404054"/>
            <a:ext cx="2085870" cy="1934170"/>
          </a:xfrm>
          <a:custGeom>
            <a:avLst/>
            <a:gdLst/>
            <a:ahLst/>
            <a:cxnLst/>
            <a:rect l="l" t="t" r="r" b="b"/>
            <a:pathLst>
              <a:path w="2085870" h="1934170">
                <a:moveTo>
                  <a:pt x="0" y="0"/>
                </a:moveTo>
                <a:lnTo>
                  <a:pt x="2085870" y="0"/>
                </a:lnTo>
                <a:lnTo>
                  <a:pt x="2085870" y="1934170"/>
                </a:lnTo>
                <a:lnTo>
                  <a:pt x="0" y="193417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>
            <a:off x="891458" y="483025"/>
            <a:ext cx="3662215" cy="2703380"/>
          </a:xfrm>
          <a:custGeom>
            <a:avLst/>
            <a:gdLst/>
            <a:ahLst/>
            <a:cxnLst/>
            <a:rect l="l" t="t" r="r" b="b"/>
            <a:pathLst>
              <a:path w="3662215" h="2703380">
                <a:moveTo>
                  <a:pt x="0" y="0"/>
                </a:moveTo>
                <a:lnTo>
                  <a:pt x="3662215" y="0"/>
                </a:lnTo>
                <a:lnTo>
                  <a:pt x="3662215" y="2703380"/>
                </a:lnTo>
                <a:lnTo>
                  <a:pt x="0" y="27033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62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TextBox 24"/>
          <p:cNvSpPr txBox="1"/>
          <p:nvPr/>
        </p:nvSpPr>
        <p:spPr>
          <a:xfrm>
            <a:off x="873631" y="1159816"/>
            <a:ext cx="3662215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TRUE</a:t>
            </a:r>
          </a:p>
        </p:txBody>
      </p:sp>
      <p:sp>
        <p:nvSpPr>
          <p:cNvPr id="25" name="AutoShape 25"/>
          <p:cNvSpPr/>
          <p:nvPr/>
        </p:nvSpPr>
        <p:spPr>
          <a:xfrm flipV="1">
            <a:off x="13267361" y="2781781"/>
            <a:ext cx="3163989" cy="5745547"/>
          </a:xfrm>
          <a:prstGeom prst="line">
            <a:avLst/>
          </a:prstGeom>
          <a:ln w="38100" cap="flat">
            <a:solidFill>
              <a:srgbClr val="A6A6A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 flipH="1">
            <a:off x="13478032" y="634843"/>
            <a:ext cx="3662215" cy="2703380"/>
          </a:xfrm>
          <a:custGeom>
            <a:avLst/>
            <a:gdLst/>
            <a:ahLst/>
            <a:cxnLst/>
            <a:rect l="l" t="t" r="r" b="b"/>
            <a:pathLst>
              <a:path w="3662215" h="2703380">
                <a:moveTo>
                  <a:pt x="3662215" y="0"/>
                </a:moveTo>
                <a:lnTo>
                  <a:pt x="0" y="0"/>
                </a:lnTo>
                <a:lnTo>
                  <a:pt x="0" y="2703381"/>
                </a:lnTo>
                <a:lnTo>
                  <a:pt x="3662215" y="2703381"/>
                </a:lnTo>
                <a:lnTo>
                  <a:pt x="3662215" y="0"/>
                </a:lnTo>
                <a:close/>
              </a:path>
            </a:pathLst>
          </a:custGeom>
          <a:blipFill>
            <a:blip r:embed="rId11">
              <a:alphaModFix amt="62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TextBox 27"/>
          <p:cNvSpPr txBox="1"/>
          <p:nvPr/>
        </p:nvSpPr>
        <p:spPr>
          <a:xfrm>
            <a:off x="8426575" y="2168090"/>
            <a:ext cx="1626907" cy="613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70"/>
              </a:lnSpc>
              <a:spcBef>
                <a:spcPct val="0"/>
              </a:spcBef>
            </a:pPr>
            <a:r>
              <a:rPr lang="en-US" sz="3264">
                <a:solidFill>
                  <a:srgbClr val="000000"/>
                </a:solidFill>
                <a:latin typeface="Comica"/>
                <a:ea typeface="Comica"/>
                <a:cs typeface="Comica"/>
                <a:sym typeface="Comica"/>
              </a:rPr>
              <a:t>OR</a:t>
            </a:r>
          </a:p>
        </p:txBody>
      </p:sp>
      <p:sp>
        <p:nvSpPr>
          <p:cNvPr id="28" name="AutoShape 28"/>
          <p:cNvSpPr/>
          <p:nvPr/>
        </p:nvSpPr>
        <p:spPr>
          <a:xfrm flipV="1">
            <a:off x="12507988" y="2639786"/>
            <a:ext cx="1345782" cy="744087"/>
          </a:xfrm>
          <a:prstGeom prst="line">
            <a:avLst/>
          </a:prstGeom>
          <a:ln w="38100" cap="flat">
            <a:solidFill>
              <a:srgbClr val="A6A6A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9" name="AutoShape 29"/>
          <p:cNvSpPr/>
          <p:nvPr/>
        </p:nvSpPr>
        <p:spPr>
          <a:xfrm>
            <a:off x="3320465" y="2884720"/>
            <a:ext cx="1591999" cy="1790595"/>
          </a:xfrm>
          <a:prstGeom prst="line">
            <a:avLst/>
          </a:prstGeom>
          <a:ln w="38100" cap="flat">
            <a:solidFill>
              <a:srgbClr val="A6A6A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0" name="AutoShape 30"/>
          <p:cNvSpPr/>
          <p:nvPr/>
        </p:nvSpPr>
        <p:spPr>
          <a:xfrm flipH="1" flipV="1">
            <a:off x="2694376" y="2989042"/>
            <a:ext cx="2235035" cy="4613580"/>
          </a:xfrm>
          <a:prstGeom prst="line">
            <a:avLst/>
          </a:prstGeom>
          <a:ln w="38100" cap="flat">
            <a:solidFill>
              <a:srgbClr val="A6A6A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Box 31"/>
          <p:cNvSpPr txBox="1"/>
          <p:nvPr/>
        </p:nvSpPr>
        <p:spPr>
          <a:xfrm>
            <a:off x="13478032" y="1253690"/>
            <a:ext cx="3662215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FALSE</a:t>
            </a:r>
          </a:p>
        </p:txBody>
      </p:sp>
      <p:sp>
        <p:nvSpPr>
          <p:cNvPr id="32" name="AutoShape 32"/>
          <p:cNvSpPr/>
          <p:nvPr/>
        </p:nvSpPr>
        <p:spPr>
          <a:xfrm flipV="1">
            <a:off x="13299230" y="2989042"/>
            <a:ext cx="1285276" cy="2550379"/>
          </a:xfrm>
          <a:prstGeom prst="line">
            <a:avLst/>
          </a:prstGeom>
          <a:ln w="38100" cap="flat">
            <a:solidFill>
              <a:srgbClr val="A6A6A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3" name="AutoShape 33"/>
          <p:cNvSpPr/>
          <p:nvPr/>
        </p:nvSpPr>
        <p:spPr>
          <a:xfrm flipV="1">
            <a:off x="13299230" y="3062431"/>
            <a:ext cx="2353728" cy="3545882"/>
          </a:xfrm>
          <a:prstGeom prst="line">
            <a:avLst/>
          </a:prstGeom>
          <a:ln w="38100" cap="flat">
            <a:solidFill>
              <a:srgbClr val="A6A6A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Box 34"/>
          <p:cNvSpPr txBox="1"/>
          <p:nvPr/>
        </p:nvSpPr>
        <p:spPr>
          <a:xfrm>
            <a:off x="9139238" y="4652327"/>
            <a:ext cx="9525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endParaRPr/>
          </a:p>
        </p:txBody>
      </p:sp>
      <p:sp>
        <p:nvSpPr>
          <p:cNvPr id="35" name="TextBox 35"/>
          <p:cNvSpPr txBox="1"/>
          <p:nvPr/>
        </p:nvSpPr>
        <p:spPr>
          <a:xfrm>
            <a:off x="6508061" y="59234"/>
            <a:ext cx="6522139" cy="1303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139"/>
              </a:lnSpc>
            </a:pPr>
            <a:r>
              <a:rPr lang="en-US" sz="7957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CHECK!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00936" y="2579954"/>
            <a:ext cx="4474178" cy="2980921"/>
          </a:xfrm>
          <a:custGeom>
            <a:avLst/>
            <a:gdLst/>
            <a:ahLst/>
            <a:cxnLst/>
            <a:rect l="l" t="t" r="r" b="b"/>
            <a:pathLst>
              <a:path w="4474178" h="2980921">
                <a:moveTo>
                  <a:pt x="0" y="0"/>
                </a:moveTo>
                <a:lnTo>
                  <a:pt x="4474178" y="0"/>
                </a:lnTo>
                <a:lnTo>
                  <a:pt x="4474178" y="2980922"/>
                </a:lnTo>
                <a:lnTo>
                  <a:pt x="0" y="29809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7189755" y="2569193"/>
            <a:ext cx="4490330" cy="2991683"/>
          </a:xfrm>
          <a:custGeom>
            <a:avLst/>
            <a:gdLst/>
            <a:ahLst/>
            <a:cxnLst/>
            <a:rect l="l" t="t" r="r" b="b"/>
            <a:pathLst>
              <a:path w="4490330" h="2991683">
                <a:moveTo>
                  <a:pt x="0" y="0"/>
                </a:moveTo>
                <a:lnTo>
                  <a:pt x="4490331" y="0"/>
                </a:lnTo>
                <a:lnTo>
                  <a:pt x="4490331" y="2991683"/>
                </a:lnTo>
                <a:lnTo>
                  <a:pt x="0" y="299168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2289551" y="2618448"/>
            <a:ext cx="4474178" cy="2942428"/>
          </a:xfrm>
          <a:custGeom>
            <a:avLst/>
            <a:gdLst/>
            <a:ahLst/>
            <a:cxnLst/>
            <a:rect l="l" t="t" r="r" b="b"/>
            <a:pathLst>
              <a:path w="4474178" h="2942428">
                <a:moveTo>
                  <a:pt x="0" y="0"/>
                </a:moveTo>
                <a:lnTo>
                  <a:pt x="4474179" y="0"/>
                </a:lnTo>
                <a:lnTo>
                  <a:pt x="4474179" y="2942428"/>
                </a:lnTo>
                <a:lnTo>
                  <a:pt x="0" y="29424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67" t="-744" b="-74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000936" y="5998187"/>
            <a:ext cx="4490330" cy="2942428"/>
          </a:xfrm>
          <a:custGeom>
            <a:avLst/>
            <a:gdLst/>
            <a:ahLst/>
            <a:cxnLst/>
            <a:rect l="l" t="t" r="r" b="b"/>
            <a:pathLst>
              <a:path w="4490330" h="2942428">
                <a:moveTo>
                  <a:pt x="0" y="0"/>
                </a:moveTo>
                <a:lnTo>
                  <a:pt x="4490330" y="0"/>
                </a:lnTo>
                <a:lnTo>
                  <a:pt x="4490330" y="2942428"/>
                </a:lnTo>
                <a:lnTo>
                  <a:pt x="0" y="29424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836" b="-83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7214286" y="5998187"/>
            <a:ext cx="4465800" cy="2980921"/>
          </a:xfrm>
          <a:custGeom>
            <a:avLst/>
            <a:gdLst/>
            <a:ahLst/>
            <a:cxnLst/>
            <a:rect l="l" t="t" r="r" b="b"/>
            <a:pathLst>
              <a:path w="4465800" h="2980921">
                <a:moveTo>
                  <a:pt x="0" y="0"/>
                </a:moveTo>
                <a:lnTo>
                  <a:pt x="4465800" y="0"/>
                </a:lnTo>
                <a:lnTo>
                  <a:pt x="4465800" y="2980922"/>
                </a:lnTo>
                <a:lnTo>
                  <a:pt x="0" y="29809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2394727" y="5998187"/>
            <a:ext cx="4465800" cy="2942428"/>
          </a:xfrm>
          <a:custGeom>
            <a:avLst/>
            <a:gdLst/>
            <a:ahLst/>
            <a:cxnLst/>
            <a:rect l="l" t="t" r="r" b="b"/>
            <a:pathLst>
              <a:path w="4465800" h="2942428">
                <a:moveTo>
                  <a:pt x="0" y="0"/>
                </a:moveTo>
                <a:lnTo>
                  <a:pt x="4465800" y="0"/>
                </a:lnTo>
                <a:lnTo>
                  <a:pt x="4465800" y="2942428"/>
                </a:lnTo>
                <a:lnTo>
                  <a:pt x="0" y="294242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360" t="-370" b="-111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437906" y="885825"/>
            <a:ext cx="15412187" cy="1102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3"/>
              </a:lnSpc>
            </a:pPr>
            <a:r>
              <a:rPr lang="en-US" sz="6702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EXPLORE some REAL-LIFE HEROES!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2134829"/>
            <a:ext cx="6973475" cy="4654795"/>
          </a:xfrm>
          <a:custGeom>
            <a:avLst/>
            <a:gdLst/>
            <a:ahLst/>
            <a:cxnLst/>
            <a:rect l="l" t="t" r="r" b="b"/>
            <a:pathLst>
              <a:path w="6973475" h="4654795">
                <a:moveTo>
                  <a:pt x="0" y="0"/>
                </a:moveTo>
                <a:lnTo>
                  <a:pt x="6973475" y="0"/>
                </a:lnTo>
                <a:lnTo>
                  <a:pt x="6973475" y="4654795"/>
                </a:lnTo>
                <a:lnTo>
                  <a:pt x="0" y="46547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935065" y="2134829"/>
            <a:ext cx="7085906" cy="4654795"/>
          </a:xfrm>
          <a:custGeom>
            <a:avLst/>
            <a:gdLst/>
            <a:ahLst/>
            <a:cxnLst/>
            <a:rect l="l" t="t" r="r" b="b"/>
            <a:pathLst>
              <a:path w="7085906" h="4654795">
                <a:moveTo>
                  <a:pt x="0" y="0"/>
                </a:moveTo>
                <a:lnTo>
                  <a:pt x="7085906" y="0"/>
                </a:lnTo>
                <a:lnTo>
                  <a:pt x="7085906" y="4654795"/>
                </a:lnTo>
                <a:lnTo>
                  <a:pt x="0" y="46547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793" b="-628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958957" y="7573297"/>
            <a:ext cx="13692648" cy="1685003"/>
            <a:chOff x="0" y="0"/>
            <a:chExt cx="3606294" cy="44378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06294" cy="443787"/>
            </a:xfrm>
            <a:custGeom>
              <a:avLst/>
              <a:gdLst/>
              <a:ahLst/>
              <a:cxnLst/>
              <a:rect l="l" t="t" r="r" b="b"/>
              <a:pathLst>
                <a:path w="3606294" h="443787">
                  <a:moveTo>
                    <a:pt x="28836" y="0"/>
                  </a:moveTo>
                  <a:lnTo>
                    <a:pt x="3577458" y="0"/>
                  </a:lnTo>
                  <a:cubicBezTo>
                    <a:pt x="3593384" y="0"/>
                    <a:pt x="3606294" y="12910"/>
                    <a:pt x="3606294" y="28836"/>
                  </a:cubicBezTo>
                  <a:lnTo>
                    <a:pt x="3606294" y="414951"/>
                  </a:lnTo>
                  <a:cubicBezTo>
                    <a:pt x="3606294" y="422599"/>
                    <a:pt x="3603256" y="429933"/>
                    <a:pt x="3597849" y="435341"/>
                  </a:cubicBezTo>
                  <a:cubicBezTo>
                    <a:pt x="3592441" y="440749"/>
                    <a:pt x="3585106" y="443787"/>
                    <a:pt x="3577458" y="443787"/>
                  </a:cubicBezTo>
                  <a:lnTo>
                    <a:pt x="28836" y="443787"/>
                  </a:lnTo>
                  <a:cubicBezTo>
                    <a:pt x="12910" y="443787"/>
                    <a:pt x="0" y="430877"/>
                    <a:pt x="0" y="414951"/>
                  </a:cubicBezTo>
                  <a:lnTo>
                    <a:pt x="0" y="28836"/>
                  </a:lnTo>
                  <a:cubicBezTo>
                    <a:pt x="0" y="12910"/>
                    <a:pt x="12910" y="0"/>
                    <a:pt x="28836" y="0"/>
                  </a:cubicBezTo>
                  <a:close/>
                </a:path>
              </a:pathLst>
            </a:custGeom>
            <a:solidFill>
              <a:srgbClr val="F0E8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606294" cy="4914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127924" y="323859"/>
            <a:ext cx="14255076" cy="11025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6701" dirty="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What relationships do you see here?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374752" y="7924626"/>
            <a:ext cx="13276853" cy="8474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5B5B5B"/>
                </a:solidFill>
                <a:latin typeface="Century Gothic" panose="020B0502020202020204" pitchFamily="34" charset="0"/>
                <a:ea typeface="Canva Sans Bold"/>
                <a:cs typeface="Canva Sans Bold"/>
                <a:sym typeface="Canva Sans Bold"/>
              </a:rPr>
              <a:t>Why might they be each other’s heroes?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30870" y="847725"/>
            <a:ext cx="5923731" cy="1576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564675"/>
                </a:solidFill>
                <a:latin typeface="Lilita One"/>
                <a:ea typeface="Lilita One"/>
                <a:cs typeface="Lilita One"/>
                <a:sym typeface="Lilita One"/>
              </a:rPr>
              <a:t>Let’s READ!</a:t>
            </a:r>
            <a:r>
              <a:rPr lang="en-US" sz="9200">
                <a:solidFill>
                  <a:srgbClr val="000000"/>
                </a:solidFill>
                <a:latin typeface="Lilita One"/>
                <a:ea typeface="Lilita One"/>
                <a:cs typeface="Lilita One"/>
                <a:sym typeface="Lilita One"/>
              </a:rPr>
              <a:t>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410200" y="2902418"/>
            <a:ext cx="14461751" cy="2357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13"/>
              </a:lnSpc>
            </a:pPr>
            <a:r>
              <a:rPr lang="en-US" sz="6866" dirty="0">
                <a:latin typeface="Lilita One"/>
                <a:ea typeface="Lilita One"/>
                <a:cs typeface="Lilita One"/>
                <a:sym typeface="Lilita One"/>
                <a:hlinkClick r:id="rId3"/>
              </a:rPr>
              <a:t>A Different Kind</a:t>
            </a:r>
            <a:r>
              <a:rPr lang="en-US" sz="6866" dirty="0">
                <a:latin typeface="Lilita One"/>
                <a:ea typeface="Lilita One"/>
                <a:cs typeface="Lilita One"/>
                <a:sym typeface="Lilita One"/>
              </a:rPr>
              <a:t> </a:t>
            </a:r>
            <a:r>
              <a:rPr lang="en-US" sz="6866" dirty="0">
                <a:latin typeface="Lilita One"/>
                <a:ea typeface="Lilita One"/>
                <a:cs typeface="Lilita One"/>
                <a:sym typeface="Lilita One"/>
                <a:hlinkClick r:id="rId3"/>
              </a:rPr>
              <a:t>of Hero</a:t>
            </a:r>
          </a:p>
          <a:p>
            <a:pPr algn="ctr">
              <a:lnSpc>
                <a:spcPts val="9613"/>
              </a:lnSpc>
            </a:pPr>
            <a:r>
              <a:rPr lang="en-US" sz="6866" dirty="0">
                <a:latin typeface="Lilita One"/>
                <a:ea typeface="Lilita One"/>
                <a:cs typeface="Lilita One"/>
                <a:sym typeface="Lilita One"/>
                <a:hlinkClick r:id="rId3"/>
              </a:rPr>
              <a:t>Flip Book</a:t>
            </a:r>
            <a:endParaRPr lang="en-US" sz="6866" dirty="0">
              <a:latin typeface="Lilita One"/>
              <a:ea typeface="Lilita One"/>
              <a:cs typeface="Lilita One"/>
              <a:sym typeface="Lilita One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64D14A-F93B-9CFA-EAA4-FF1CD621C0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902418"/>
            <a:ext cx="6629400" cy="68766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3501</Words>
  <Application>Microsoft Macintosh PowerPoint</Application>
  <PresentationFormat>Custom</PresentationFormat>
  <Paragraphs>571</Paragraphs>
  <Slides>38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Comica</vt:lpstr>
      <vt:lpstr>Lilita One</vt:lpstr>
      <vt:lpstr>Arial</vt:lpstr>
      <vt:lpstr>Canva Sans Bold</vt:lpstr>
      <vt:lpstr>Canva Sans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KS1/Lower KS2 Lesson Slides</dc:title>
  <cp:lastModifiedBy>Microsoft Office User</cp:lastModifiedBy>
  <cp:revision>35</cp:revision>
  <dcterms:created xsi:type="dcterms:W3CDTF">2006-08-16T00:00:00Z</dcterms:created>
  <dcterms:modified xsi:type="dcterms:W3CDTF">2024-12-03T13:02:12Z</dcterms:modified>
  <dc:identifier>DAGKi5YoRrY</dc:identifier>
</cp:coreProperties>
</file>